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2" r:id="rId1"/>
    <p:sldMasterId id="2147483820" r:id="rId2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8" r:id="rId5"/>
    <p:sldId id="259" r:id="rId6"/>
    <p:sldId id="260" r:id="rId7"/>
    <p:sldId id="266" r:id="rId8"/>
    <p:sldId id="267" r:id="rId9"/>
    <p:sldId id="283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3" r:id="rId18"/>
    <p:sldId id="274" r:id="rId19"/>
    <p:sldId id="272" r:id="rId20"/>
    <p:sldId id="275" r:id="rId21"/>
    <p:sldId id="277" r:id="rId22"/>
    <p:sldId id="284" r:id="rId23"/>
    <p:sldId id="295" r:id="rId24"/>
    <p:sldId id="296" r:id="rId25"/>
    <p:sldId id="278" r:id="rId26"/>
    <p:sldId id="282" r:id="rId27"/>
    <p:sldId id="281" r:id="rId28"/>
    <p:sldId id="279" r:id="rId29"/>
    <p:sldId id="268" r:id="rId30"/>
    <p:sldId id="285" r:id="rId31"/>
    <p:sldId id="286" r:id="rId32"/>
    <p:sldId id="287" r:id="rId33"/>
    <p:sldId id="280" r:id="rId34"/>
    <p:sldId id="291" r:id="rId35"/>
    <p:sldId id="290" r:id="rId36"/>
    <p:sldId id="288" r:id="rId37"/>
    <p:sldId id="292" r:id="rId38"/>
    <p:sldId id="294" r:id="rId39"/>
    <p:sldId id="26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3" d="100"/>
          <a:sy n="83" d="100"/>
        </p:scale>
        <p:origin x="-21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FA02A-51DD-45DF-9CE7-8490EEC706F8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Dr.T.Abirami/AP(SRG)/IT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D5C9B-08EC-46AE-9069-40D6EE387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261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BA499-6575-4B83-8DD7-FDCDE17C8088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Dr.T.Abirami/AP(SRG)/IT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C4243-301F-4011-B72C-DF5108AE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753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4243-301F-4011-B72C-DF5108AE0F66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Dr.T.Abirami/AP(SRG)/IT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Dr.T.Abirami/AP(SRG)/IT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3C4243-301F-4011-B72C-DF5108AE0F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84D11-6365-40CD-B97C-EF5B604CCAAB}" type="slidenum">
              <a:rPr lang="en-CA"/>
              <a:pPr/>
              <a:t>33</a:t>
            </a:fld>
            <a:endParaRPr lang="en-CA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Dr.T.Abirami/AP(SRG)/IT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89E6-9599-4583-A034-FFFE9A08D561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601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77B0-4CCE-475B-AAF8-D6FF22746BBB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28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D781-3587-4A3E-8DD9-7333CA3654CE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034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4E6-13F7-45C1-B1BB-77EF82BD172D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98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DB55-5F6C-4F7F-A068-84F346A9ED52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149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693-C3AB-4796-A712-1B01F87CF0C6}" type="datetime1">
              <a:rPr lang="en-IN" smtClean="0"/>
              <a:t>30-01-2016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06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7F43-3361-407D-A6DF-C579CE7E30C0}" type="datetime1">
              <a:rPr lang="en-IN" smtClean="0"/>
              <a:t>30-01-2016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34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E983-7CE3-4799-9AB3-E9D8F3CA06C2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516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CFAE-0D37-49C8-8937-75E2A84C1AA2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0026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A415-74FF-44DA-A0D2-7C0B35BFDF9A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528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B2BE-8B2A-4C06-91F3-0294757D79A2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159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4FC8-FC3C-4ACD-B55F-902CE1B79543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9642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96B1-92AC-4550-A1C9-20235D3C9700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6367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16C-64D7-40C9-BDAB-925CF7A3E9CE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7958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7618-4B1E-47F5-AEE5-7CAACD008026}" type="datetime1">
              <a:rPr lang="en-IN" smtClean="0"/>
              <a:t>30-01-2016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678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2DFF-DAA9-4E11-B6FD-6FE7FC76C191}" type="datetime1">
              <a:rPr lang="en-IN" smtClean="0"/>
              <a:t>30-01-2016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353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4B2B-13A2-42D6-8631-0DF8E58BCAF5}" type="datetime1">
              <a:rPr lang="en-IN" smtClean="0"/>
              <a:t>30-01-2016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90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1689-9CAE-4CEE-981C-F2C6FB08D8BA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378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0CE2-687A-4151-80D7-6E429238C0C3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760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3467-B2AE-45F3-81B6-8D254588A8E1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614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973B-112E-4A33-A8D8-4189575B29F9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5652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5BAB-4B4F-422F-AE24-B04A9BDD5CE5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14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45DB-44F2-4356-8F65-C3AA4AA127EC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5062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83EF-C785-4310-93DE-519C7387B16A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12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E194-DEC0-4A23-86A8-9BDA1F6CAEF5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132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8CDE-D677-49A1-A9A7-1C570DA5BC0B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354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A8BE-1844-474D-95BE-A2EF37ACBF48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0301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59A1-F4E8-4AB4-958A-DE5FB9203DD7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9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8BEF-35B5-4608-8328-0B9787873590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962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B959-6917-4BE6-8F9F-3870CC28010E}" type="datetime1">
              <a:rPr lang="en-IN" smtClean="0"/>
              <a:t>30-01-2016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636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7B63-C769-411D-972D-8A0C1E667981}" type="datetime1">
              <a:rPr lang="en-IN" smtClean="0"/>
              <a:t>30-01-2016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162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219-A102-43AE-A3ED-E30AD406E868}" type="datetime1">
              <a:rPr lang="en-IN" smtClean="0"/>
              <a:t>30-01-2016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08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0B64-4E04-463D-8FB9-6706E722C4AF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44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9456-BE46-45F5-ADF7-7220E4153246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716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8DFF-28D4-4FC8-9A4A-74D30E81FBE5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972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3F0747-06E1-4907-B2BF-962A9E2F49BC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607569-26CB-4277-AEF0-D64FEBD98F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85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lvik_(software)" TargetMode="External"/><Relationship Id="rId2" Type="http://schemas.openxmlformats.org/officeDocument/2006/relationships/hyperlink" Target="http://en.wikipedia.org/wiki/Android_(operating_system)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en.wikipedia.org/wiki/Java_(programming_language)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1092144/what-mobile-platform-should-i-start-learning" TargetMode="Externa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93311"/>
            <a:ext cx="9448800" cy="2256901"/>
          </a:xfrm>
        </p:spPr>
        <p:txBody>
          <a:bodyPr>
            <a:normAutofit/>
          </a:bodyPr>
          <a:lstStyle/>
          <a:p>
            <a:pPr algn="ctr"/>
            <a:r>
              <a:rPr lang="en-IN" sz="4800" dirty="0" smtClean="0">
                <a:latin typeface="Bookman Old Style" panose="02050604050505020204" pitchFamily="18" charset="0"/>
              </a:rPr>
              <a:t>The World of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en-IN" sz="9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938" y="5316538"/>
            <a:ext cx="9001462" cy="1173162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 smtClean="0"/>
              <a:t>Android Application Development Club</a:t>
            </a:r>
            <a:endParaRPr lang="en-IN" sz="3200" b="1" dirty="0"/>
          </a:p>
        </p:txBody>
      </p:sp>
      <p:pic>
        <p:nvPicPr>
          <p:cNvPr id="1026" name="Picture 2" descr="http://techbeasts.com/wp-content/uploads/2013/08/Androi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56" y="1610661"/>
            <a:ext cx="3849688" cy="34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2" y="241301"/>
            <a:ext cx="10018713" cy="711200"/>
          </a:xfrm>
        </p:spPr>
        <p:txBody>
          <a:bodyPr/>
          <a:lstStyle/>
          <a:p>
            <a:r>
              <a:rPr lang="en-IN" dirty="0" smtClean="0"/>
              <a:t>Architecture - Kernel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118" y="1569721"/>
            <a:ext cx="7124700" cy="14382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01118" y="3007996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Security, Memory &amp; Process management</a:t>
            </a:r>
          </a:p>
          <a:p>
            <a:r>
              <a:rPr lang="en-IN" dirty="0" smtClean="0"/>
              <a:t>Efficient computing resource management</a:t>
            </a:r>
          </a:p>
          <a:p>
            <a:r>
              <a:rPr lang="en-IN" dirty="0" smtClean="0"/>
              <a:t>Stable and proven for mobile platform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7208-5257-4DC8-85DA-5B0C6B1F45F8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65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365761"/>
            <a:ext cx="10018713" cy="868680"/>
          </a:xfrm>
        </p:spPr>
        <p:txBody>
          <a:bodyPr/>
          <a:lstStyle/>
          <a:p>
            <a:r>
              <a:rPr lang="en-IN" dirty="0" smtClean="0"/>
              <a:t>Architecture - Libraries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698" y="1234441"/>
            <a:ext cx="7731602" cy="19335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15698" y="3434716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Written in C/C++</a:t>
            </a:r>
          </a:p>
          <a:p>
            <a:r>
              <a:rPr lang="en-IN" b="1" dirty="0" smtClean="0"/>
              <a:t>Surface manager – </a:t>
            </a:r>
            <a:r>
              <a:rPr lang="en-IN" dirty="0" smtClean="0"/>
              <a:t>composing different drawing screens</a:t>
            </a:r>
          </a:p>
          <a:p>
            <a:r>
              <a:rPr lang="en-IN" b="1" dirty="0" smtClean="0"/>
              <a:t>SGL – </a:t>
            </a:r>
            <a:r>
              <a:rPr lang="en-IN" dirty="0" smtClean="0"/>
              <a:t>2D graphics</a:t>
            </a:r>
          </a:p>
          <a:p>
            <a:r>
              <a:rPr lang="en-IN" b="1" dirty="0" smtClean="0"/>
              <a:t>OpenGL ES – </a:t>
            </a:r>
            <a:r>
              <a:rPr lang="en-IN" dirty="0" smtClean="0"/>
              <a:t>3D graphics Library</a:t>
            </a:r>
          </a:p>
          <a:p>
            <a:r>
              <a:rPr lang="en-IN" b="1" dirty="0" smtClean="0"/>
              <a:t>SQLite – </a:t>
            </a:r>
            <a:r>
              <a:rPr lang="en-IN" dirty="0" smtClean="0"/>
              <a:t>Database Storage</a:t>
            </a:r>
          </a:p>
          <a:p>
            <a:r>
              <a:rPr lang="en-IN" b="1" dirty="0" err="1" smtClean="0"/>
              <a:t>LibWebCore</a:t>
            </a:r>
            <a:r>
              <a:rPr lang="en-IN" b="1" dirty="0" smtClean="0"/>
              <a:t> – </a:t>
            </a:r>
            <a:r>
              <a:rPr lang="en-IN" dirty="0" smtClean="0"/>
              <a:t>web browser engine </a:t>
            </a:r>
            <a:endParaRPr lang="en-IN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C561-10CC-487D-812E-04991F8C5E09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6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27100"/>
          </a:xfrm>
        </p:spPr>
        <p:txBody>
          <a:bodyPr/>
          <a:lstStyle/>
          <a:p>
            <a:r>
              <a:rPr lang="en-IN" dirty="0" smtClean="0"/>
              <a:t>Architecture - Runtime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556000"/>
            <a:ext cx="10018713" cy="2235200"/>
          </a:xfrm>
        </p:spPr>
        <p:txBody>
          <a:bodyPr/>
          <a:lstStyle/>
          <a:p>
            <a:r>
              <a:rPr lang="en-IN" dirty="0" smtClean="0"/>
              <a:t>Set of core libraries to provide most of the functionality (Java)</a:t>
            </a:r>
          </a:p>
          <a:p>
            <a:r>
              <a:rPr lang="en-IN" dirty="0" smtClean="0"/>
              <a:t>Every application runs its own process</a:t>
            </a:r>
          </a:p>
          <a:p>
            <a:r>
              <a:rPr lang="en-IN" dirty="0" smtClean="0"/>
              <a:t>Executable format - .</a:t>
            </a:r>
            <a:r>
              <a:rPr lang="en-IN" dirty="0" err="1" smtClean="0"/>
              <a:t>dex</a:t>
            </a:r>
            <a:endParaRPr lang="en-IN" dirty="0" smtClean="0"/>
          </a:p>
          <a:p>
            <a:r>
              <a:rPr lang="en-IN" dirty="0" smtClean="0"/>
              <a:t>Can run multiple VMs efficiently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0" y="1890711"/>
            <a:ext cx="2743200" cy="15525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6C38-F5E0-4BA2-8488-BC61552C1D25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35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28724"/>
          </a:xfrm>
        </p:spPr>
        <p:txBody>
          <a:bodyPr/>
          <a:lstStyle/>
          <a:p>
            <a:r>
              <a:rPr lang="en-IN" dirty="0" smtClean="0"/>
              <a:t>Architecture – App Framework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3352799"/>
            <a:ext cx="10018713" cy="3124201"/>
          </a:xfrm>
        </p:spPr>
        <p:txBody>
          <a:bodyPr/>
          <a:lstStyle/>
          <a:p>
            <a:r>
              <a:rPr lang="en-IN" b="1" dirty="0" smtClean="0"/>
              <a:t>Activity Manager – </a:t>
            </a:r>
            <a:r>
              <a:rPr lang="en-IN" dirty="0" smtClean="0"/>
              <a:t>Manages the lifecycle of applications</a:t>
            </a:r>
          </a:p>
          <a:p>
            <a:r>
              <a:rPr lang="en-IN" b="1" dirty="0" smtClean="0"/>
              <a:t>Content Provider – </a:t>
            </a:r>
            <a:r>
              <a:rPr lang="en-IN" dirty="0" smtClean="0"/>
              <a:t>Enable application access data from other apps</a:t>
            </a:r>
          </a:p>
          <a:p>
            <a:r>
              <a:rPr lang="en-IN" b="1" dirty="0" smtClean="0"/>
              <a:t>Resource Manager –</a:t>
            </a:r>
            <a:r>
              <a:rPr lang="en-IN" dirty="0" smtClean="0"/>
              <a:t> Providing access to non-code resources</a:t>
            </a:r>
          </a:p>
          <a:p>
            <a:r>
              <a:rPr lang="en-IN" b="1" dirty="0" smtClean="0"/>
              <a:t>Window Manager – </a:t>
            </a:r>
            <a:r>
              <a:rPr lang="en-IN" dirty="0" smtClean="0"/>
              <a:t>To manage windows displayed</a:t>
            </a:r>
          </a:p>
          <a:p>
            <a:r>
              <a:rPr lang="en-IN" b="1" dirty="0" smtClean="0"/>
              <a:t>Notification Manager – </a:t>
            </a:r>
            <a:r>
              <a:rPr lang="en-IN" dirty="0" smtClean="0"/>
              <a:t>To manage notifications in the notification bar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344" y="1914524"/>
            <a:ext cx="8425815" cy="14382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B0B6-FC38-4C0D-B2B8-FF91740B8536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75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Developer Tools Available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3" cy="3124201"/>
          </a:xfrm>
        </p:spPr>
        <p:txBody>
          <a:bodyPr/>
          <a:lstStyle/>
          <a:p>
            <a:r>
              <a:rPr lang="en-IN" dirty="0" smtClean="0"/>
              <a:t>The Tools available for developing android apps</a:t>
            </a:r>
          </a:p>
          <a:p>
            <a:pPr lvl="1"/>
            <a:r>
              <a:rPr lang="en-IN" dirty="0" smtClean="0"/>
              <a:t>ADT Bundle (Recommended) [Eclipse + Android Plugin]</a:t>
            </a:r>
          </a:p>
          <a:p>
            <a:pPr lvl="1"/>
            <a:r>
              <a:rPr lang="en-IN" dirty="0" smtClean="0"/>
              <a:t>Android Plugin usage with existing IDE like </a:t>
            </a:r>
            <a:r>
              <a:rPr lang="en-IN" dirty="0" err="1" smtClean="0"/>
              <a:t>Netbeans</a:t>
            </a:r>
            <a:r>
              <a:rPr lang="en-IN" dirty="0" smtClean="0"/>
              <a:t>, </a:t>
            </a:r>
            <a:r>
              <a:rPr lang="en-IN" dirty="0" err="1" smtClean="0"/>
              <a:t>Elcipse</a:t>
            </a:r>
            <a:endParaRPr lang="en-IN" dirty="0" smtClean="0"/>
          </a:p>
          <a:p>
            <a:pPr lvl="1"/>
            <a:r>
              <a:rPr lang="en-IN" dirty="0" smtClean="0"/>
              <a:t>Android Studio (Beta)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9487-448D-412C-A2C7-673361257DA4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3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Languages needed!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124201"/>
          </a:xfrm>
        </p:spPr>
        <p:txBody>
          <a:bodyPr/>
          <a:lstStyle/>
          <a:p>
            <a:r>
              <a:rPr lang="en-IN" dirty="0" smtClean="0"/>
              <a:t>XML – Front end (UI Designing)</a:t>
            </a:r>
          </a:p>
          <a:p>
            <a:r>
              <a:rPr lang="en-IN" dirty="0" smtClean="0"/>
              <a:t>Java – Back end (Performing Operations)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5C1B-1715-46A2-9DB5-5F65500D8AF8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28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9" y="558798"/>
            <a:ext cx="10018713" cy="774700"/>
          </a:xfrm>
        </p:spPr>
        <p:txBody>
          <a:bodyPr/>
          <a:lstStyle/>
          <a:p>
            <a:r>
              <a:rPr lang="en-IN" dirty="0" smtClean="0"/>
              <a:t>Breaking a project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472" y="2359532"/>
            <a:ext cx="7286628" cy="3124201"/>
          </a:xfrm>
        </p:spPr>
        <p:txBody>
          <a:bodyPr/>
          <a:lstStyle/>
          <a:p>
            <a:r>
              <a:rPr lang="en-IN" dirty="0" smtClean="0"/>
              <a:t>Activity – Screens displayed (</a:t>
            </a:r>
            <a:r>
              <a:rPr lang="en-IN" b="1" dirty="0" smtClean="0"/>
              <a:t>MainActivity.java</a:t>
            </a:r>
            <a:r>
              <a:rPr lang="en-IN" dirty="0" smtClean="0"/>
              <a:t>)</a:t>
            </a:r>
          </a:p>
          <a:p>
            <a:r>
              <a:rPr lang="en-IN" dirty="0" smtClean="0"/>
              <a:t>Placing UI Controls (</a:t>
            </a:r>
            <a:r>
              <a:rPr lang="en-IN" b="1" dirty="0" smtClean="0"/>
              <a:t>activity_main.xml</a:t>
            </a:r>
            <a:r>
              <a:rPr lang="en-IN" dirty="0" smtClean="0"/>
              <a:t>)</a:t>
            </a:r>
          </a:p>
          <a:p>
            <a:r>
              <a:rPr lang="en-IN" dirty="0" smtClean="0"/>
              <a:t>Images used in the project – placed inside corresponding drawable folders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0" y="558798"/>
            <a:ext cx="2757485" cy="613194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029700" y="6091311"/>
            <a:ext cx="423789" cy="0"/>
          </a:xfrm>
          <a:prstGeom prst="straightConnector1">
            <a:avLst/>
          </a:prstGeom>
          <a:ln w="539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294641" y="4513385"/>
            <a:ext cx="423789" cy="0"/>
          </a:xfrm>
          <a:prstGeom prst="straightConnector1">
            <a:avLst/>
          </a:prstGeom>
          <a:ln w="539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294641" y="1333498"/>
            <a:ext cx="423789" cy="0"/>
          </a:xfrm>
          <a:prstGeom prst="straightConnector1">
            <a:avLst/>
          </a:prstGeom>
          <a:ln w="539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153964" y="3402037"/>
            <a:ext cx="423789" cy="0"/>
          </a:xfrm>
          <a:prstGeom prst="straightConnector1">
            <a:avLst/>
          </a:prstGeom>
          <a:ln w="539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82BD-B366-4AA5-BCD1-D82774E5D464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6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911809"/>
          </a:xfrm>
        </p:spPr>
        <p:txBody>
          <a:bodyPr>
            <a:normAutofit/>
          </a:bodyPr>
          <a:lstStyle/>
          <a:p>
            <a:r>
              <a:rPr lang="en-IN" b="1" dirty="0" smtClean="0"/>
              <a:t>AndroidManifest.xml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159001"/>
            <a:ext cx="5183190" cy="3632200"/>
          </a:xfrm>
        </p:spPr>
        <p:txBody>
          <a:bodyPr/>
          <a:lstStyle/>
          <a:p>
            <a:r>
              <a:rPr lang="en-IN" dirty="0" smtClean="0"/>
              <a:t>All permissions required by the applications are set here</a:t>
            </a:r>
          </a:p>
          <a:p>
            <a:r>
              <a:rPr lang="en-IN" dirty="0" smtClean="0"/>
              <a:t>Basic controls of the app are mentioned here</a:t>
            </a:r>
          </a:p>
          <a:p>
            <a:r>
              <a:rPr lang="en-IN" dirty="0" smtClean="0"/>
              <a:t>Target SDK, min SDK (API Mentioned here)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819900" y="911809"/>
            <a:ext cx="4965700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50" dirty="0"/>
              <a:t>&lt;?xml version="1.0" encoding="utf-8"?&gt;</a:t>
            </a:r>
          </a:p>
          <a:p>
            <a:r>
              <a:rPr lang="en-IN" sz="1250" dirty="0"/>
              <a:t>&lt;manifest </a:t>
            </a:r>
            <a:r>
              <a:rPr lang="en-IN" sz="1250" dirty="0" err="1"/>
              <a:t>xmlns:android</a:t>
            </a:r>
            <a:r>
              <a:rPr lang="en-IN" sz="1250" dirty="0"/>
              <a:t>="http://schemas.android.com/</a:t>
            </a:r>
            <a:r>
              <a:rPr lang="en-IN" sz="1250" dirty="0" err="1"/>
              <a:t>apk</a:t>
            </a:r>
            <a:r>
              <a:rPr lang="en-IN" sz="1250" dirty="0"/>
              <a:t>/res/android"</a:t>
            </a:r>
          </a:p>
          <a:p>
            <a:r>
              <a:rPr lang="en-IN" sz="1250" dirty="0"/>
              <a:t>    package="</a:t>
            </a:r>
            <a:r>
              <a:rPr lang="en-IN" sz="1250" dirty="0" err="1"/>
              <a:t>com.example.smsdemo</a:t>
            </a:r>
            <a:r>
              <a:rPr lang="en-IN" sz="1250" dirty="0"/>
              <a:t>"</a:t>
            </a:r>
          </a:p>
          <a:p>
            <a:r>
              <a:rPr lang="en-IN" sz="1250" dirty="0"/>
              <a:t>    </a:t>
            </a:r>
            <a:r>
              <a:rPr lang="en-IN" sz="1250" dirty="0" err="1"/>
              <a:t>android:versionCode</a:t>
            </a:r>
            <a:r>
              <a:rPr lang="en-IN" sz="1250" dirty="0"/>
              <a:t>="1"</a:t>
            </a:r>
          </a:p>
          <a:p>
            <a:r>
              <a:rPr lang="en-IN" sz="1250" dirty="0"/>
              <a:t>    </a:t>
            </a:r>
            <a:r>
              <a:rPr lang="en-IN" sz="1250" dirty="0" err="1"/>
              <a:t>android:versionName</a:t>
            </a:r>
            <a:r>
              <a:rPr lang="en-IN" sz="1250" dirty="0"/>
              <a:t>="1.0" &gt;</a:t>
            </a:r>
          </a:p>
          <a:p>
            <a:endParaRPr lang="en-IN" sz="1250" dirty="0"/>
          </a:p>
          <a:p>
            <a:r>
              <a:rPr lang="en-IN" sz="1250" dirty="0"/>
              <a:t>    </a:t>
            </a:r>
            <a:r>
              <a:rPr lang="en-IN" sz="1250" u="sng" dirty="0"/>
              <a:t>&lt;uses-</a:t>
            </a:r>
            <a:r>
              <a:rPr lang="en-IN" sz="1250" u="sng" dirty="0" err="1"/>
              <a:t>sdk</a:t>
            </a:r>
            <a:endParaRPr lang="en-IN" sz="1250" u="sng" dirty="0"/>
          </a:p>
          <a:p>
            <a:r>
              <a:rPr lang="en-IN" sz="1250" dirty="0"/>
              <a:t>        </a:t>
            </a:r>
            <a:r>
              <a:rPr lang="en-IN" sz="1250" dirty="0" err="1"/>
              <a:t>android:minSdkVersion</a:t>
            </a:r>
            <a:r>
              <a:rPr lang="en-IN" sz="1250" dirty="0"/>
              <a:t>="8"</a:t>
            </a:r>
          </a:p>
          <a:p>
            <a:r>
              <a:rPr lang="en-IN" sz="1250" dirty="0"/>
              <a:t>        </a:t>
            </a:r>
            <a:r>
              <a:rPr lang="en-IN" sz="1250" dirty="0" err="1"/>
              <a:t>android:targetSdkVersion</a:t>
            </a:r>
            <a:r>
              <a:rPr lang="en-IN" sz="1250" dirty="0"/>
              <a:t>="18" /&gt;</a:t>
            </a:r>
          </a:p>
          <a:p>
            <a:r>
              <a:rPr lang="en-IN" sz="1250" dirty="0"/>
              <a:t>    &lt;uses-permission </a:t>
            </a:r>
            <a:r>
              <a:rPr lang="en-IN" sz="1250" dirty="0" err="1"/>
              <a:t>android:name</a:t>
            </a:r>
            <a:r>
              <a:rPr lang="en-IN" sz="1250" dirty="0"/>
              <a:t>="</a:t>
            </a:r>
            <a:r>
              <a:rPr lang="en-IN" sz="1250" dirty="0" err="1"/>
              <a:t>android.permission.INTERNET</a:t>
            </a:r>
            <a:r>
              <a:rPr lang="en-IN" sz="1250" dirty="0"/>
              <a:t>"/&gt;</a:t>
            </a:r>
          </a:p>
          <a:p>
            <a:endParaRPr lang="en-IN" sz="1250" dirty="0"/>
          </a:p>
          <a:p>
            <a:r>
              <a:rPr lang="en-IN" sz="1250" dirty="0"/>
              <a:t>    &lt;application</a:t>
            </a:r>
          </a:p>
          <a:p>
            <a:r>
              <a:rPr lang="en-IN" sz="1250" dirty="0"/>
              <a:t>        </a:t>
            </a:r>
            <a:r>
              <a:rPr lang="en-IN" sz="1250" dirty="0" err="1"/>
              <a:t>android:allowBackup</a:t>
            </a:r>
            <a:r>
              <a:rPr lang="en-IN" sz="1250" dirty="0"/>
              <a:t>="true"</a:t>
            </a:r>
          </a:p>
          <a:p>
            <a:r>
              <a:rPr lang="en-IN" sz="1250" dirty="0"/>
              <a:t>        </a:t>
            </a:r>
            <a:r>
              <a:rPr lang="en-IN" sz="1250" dirty="0" err="1"/>
              <a:t>android:icon</a:t>
            </a:r>
            <a:r>
              <a:rPr lang="en-IN" sz="1250" dirty="0"/>
              <a:t>="@drawable/</a:t>
            </a:r>
            <a:r>
              <a:rPr lang="en-IN" sz="1250" dirty="0" err="1"/>
              <a:t>ic_launcher</a:t>
            </a:r>
            <a:r>
              <a:rPr lang="en-IN" sz="1250" dirty="0"/>
              <a:t>"</a:t>
            </a:r>
          </a:p>
          <a:p>
            <a:r>
              <a:rPr lang="en-IN" sz="1250" dirty="0"/>
              <a:t>        </a:t>
            </a:r>
            <a:r>
              <a:rPr lang="en-IN" sz="1250" dirty="0" err="1"/>
              <a:t>android:label</a:t>
            </a:r>
            <a:r>
              <a:rPr lang="en-IN" sz="1250" dirty="0"/>
              <a:t>="@string/</a:t>
            </a:r>
            <a:r>
              <a:rPr lang="en-IN" sz="1250" dirty="0" err="1"/>
              <a:t>app_name</a:t>
            </a:r>
            <a:r>
              <a:rPr lang="en-IN" sz="1250" dirty="0"/>
              <a:t>"</a:t>
            </a:r>
          </a:p>
          <a:p>
            <a:r>
              <a:rPr lang="en-IN" sz="1250" dirty="0"/>
              <a:t>        </a:t>
            </a:r>
            <a:r>
              <a:rPr lang="en-IN" sz="1250" dirty="0" err="1"/>
              <a:t>android:theme</a:t>
            </a:r>
            <a:r>
              <a:rPr lang="en-IN" sz="1250" dirty="0"/>
              <a:t>="@style/</a:t>
            </a:r>
            <a:r>
              <a:rPr lang="en-IN" sz="1250" dirty="0" err="1"/>
              <a:t>AppTheme</a:t>
            </a:r>
            <a:r>
              <a:rPr lang="en-IN" sz="1250" dirty="0"/>
              <a:t>" &gt;</a:t>
            </a:r>
          </a:p>
          <a:p>
            <a:r>
              <a:rPr lang="en-IN" sz="1250" dirty="0"/>
              <a:t>        &lt;activity</a:t>
            </a:r>
          </a:p>
          <a:p>
            <a:r>
              <a:rPr lang="en-IN" sz="1250" dirty="0"/>
              <a:t>            </a:t>
            </a:r>
            <a:r>
              <a:rPr lang="en-IN" sz="1250" dirty="0" err="1"/>
              <a:t>android:name</a:t>
            </a:r>
            <a:r>
              <a:rPr lang="en-IN" sz="1250" dirty="0"/>
              <a:t>="</a:t>
            </a:r>
            <a:r>
              <a:rPr lang="en-IN" sz="1250" dirty="0" err="1"/>
              <a:t>com.example.smsdemo.MainActivity</a:t>
            </a:r>
            <a:r>
              <a:rPr lang="en-IN" sz="1250" dirty="0"/>
              <a:t>"</a:t>
            </a:r>
          </a:p>
          <a:p>
            <a:r>
              <a:rPr lang="en-IN" sz="1250" dirty="0"/>
              <a:t>            </a:t>
            </a:r>
            <a:r>
              <a:rPr lang="en-IN" sz="1250" dirty="0" err="1"/>
              <a:t>android:label</a:t>
            </a:r>
            <a:r>
              <a:rPr lang="en-IN" sz="1250" dirty="0"/>
              <a:t>="@string/</a:t>
            </a:r>
            <a:r>
              <a:rPr lang="en-IN" sz="1250" dirty="0" err="1"/>
              <a:t>app_name</a:t>
            </a:r>
            <a:r>
              <a:rPr lang="en-IN" sz="1250" dirty="0"/>
              <a:t>" &gt;</a:t>
            </a:r>
          </a:p>
          <a:p>
            <a:r>
              <a:rPr lang="en-IN" sz="1250" dirty="0"/>
              <a:t>            &lt;intent-filter&gt;</a:t>
            </a:r>
          </a:p>
          <a:p>
            <a:r>
              <a:rPr lang="en-IN" sz="1250" dirty="0"/>
              <a:t>                &lt;action </a:t>
            </a:r>
            <a:r>
              <a:rPr lang="en-IN" sz="1250" dirty="0" err="1"/>
              <a:t>android:name</a:t>
            </a:r>
            <a:r>
              <a:rPr lang="en-IN" sz="1250" dirty="0"/>
              <a:t>="</a:t>
            </a:r>
            <a:r>
              <a:rPr lang="en-IN" sz="1250" dirty="0" err="1"/>
              <a:t>android.intent.action.MAIN</a:t>
            </a:r>
            <a:r>
              <a:rPr lang="en-IN" sz="1250" dirty="0"/>
              <a:t>" /&gt;</a:t>
            </a:r>
          </a:p>
          <a:p>
            <a:endParaRPr lang="en-IN" sz="1250" dirty="0"/>
          </a:p>
          <a:p>
            <a:r>
              <a:rPr lang="en-IN" sz="1250" dirty="0"/>
              <a:t>           </a:t>
            </a:r>
            <a:r>
              <a:rPr lang="en-IN" sz="1250" dirty="0" smtClean="0"/>
              <a:t>  </a:t>
            </a:r>
            <a:r>
              <a:rPr lang="en-IN" sz="1250" dirty="0"/>
              <a:t>&lt;category </a:t>
            </a:r>
            <a:r>
              <a:rPr lang="en-IN" sz="1250" dirty="0" err="1"/>
              <a:t>android:name</a:t>
            </a:r>
            <a:r>
              <a:rPr lang="en-IN" sz="1250" dirty="0"/>
              <a:t>="</a:t>
            </a:r>
            <a:r>
              <a:rPr lang="en-IN" sz="1250" dirty="0" err="1"/>
              <a:t>android.intent.category.LAUNCHER</a:t>
            </a:r>
            <a:r>
              <a:rPr lang="en-IN" sz="1250" dirty="0"/>
              <a:t>" /&gt;</a:t>
            </a:r>
          </a:p>
          <a:p>
            <a:r>
              <a:rPr lang="en-IN" sz="1250" dirty="0"/>
              <a:t>            &lt;/intent-filter&gt;</a:t>
            </a:r>
          </a:p>
          <a:p>
            <a:r>
              <a:rPr lang="en-IN" sz="1250" dirty="0"/>
              <a:t>        &lt;/activity&gt;</a:t>
            </a:r>
          </a:p>
          <a:p>
            <a:r>
              <a:rPr lang="en-IN" sz="1250" dirty="0"/>
              <a:t>    &lt;/application&gt;</a:t>
            </a:r>
          </a:p>
          <a:p>
            <a:endParaRPr lang="en-IN" sz="1250" dirty="0"/>
          </a:p>
          <a:p>
            <a:r>
              <a:rPr lang="en-IN" sz="1250" dirty="0"/>
              <a:t>&lt;/manifest&gt;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48DE-B524-40AE-A49B-20F587562EFD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04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1" y="139639"/>
            <a:ext cx="10018713" cy="1752599"/>
          </a:xfrm>
        </p:spPr>
        <p:txBody>
          <a:bodyPr/>
          <a:lstStyle/>
          <a:p>
            <a:r>
              <a:rPr lang="en-IN" dirty="0" smtClean="0"/>
              <a:t>XML 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dirty="0" smtClean="0"/>
              <a:t>&lt;</a:t>
            </a:r>
            <a:r>
              <a:rPr lang="en-IN" dirty="0" err="1" smtClean="0"/>
              <a:t>LinearLayout</a:t>
            </a:r>
            <a:r>
              <a:rPr lang="en-IN" dirty="0" smtClean="0"/>
              <a:t> </a:t>
            </a:r>
            <a:r>
              <a:rPr lang="en-IN" dirty="0" err="1"/>
              <a:t>xmlns:android</a:t>
            </a:r>
            <a:r>
              <a:rPr lang="en-IN" dirty="0"/>
              <a:t>="http://schemas.android.com/</a:t>
            </a:r>
            <a:r>
              <a:rPr lang="en-IN" dirty="0" err="1"/>
              <a:t>apk</a:t>
            </a:r>
            <a:r>
              <a:rPr lang="en-IN" dirty="0"/>
              <a:t>/res/android"</a:t>
            </a:r>
          </a:p>
          <a:p>
            <a:pPr marL="0" indent="0">
              <a:buNone/>
            </a:pPr>
            <a:r>
              <a:rPr lang="en-IN" dirty="0"/>
              <a:t>    </a:t>
            </a:r>
            <a:r>
              <a:rPr lang="en-IN" dirty="0" err="1"/>
              <a:t>xmlns:tools</a:t>
            </a:r>
            <a:r>
              <a:rPr lang="en-IN" dirty="0"/>
              <a:t>="http://schemas.android.com/tools"</a:t>
            </a:r>
          </a:p>
          <a:p>
            <a:pPr marL="0" indent="0">
              <a:buNone/>
            </a:pPr>
            <a:r>
              <a:rPr lang="en-IN" dirty="0"/>
              <a:t>    </a:t>
            </a:r>
            <a:r>
              <a:rPr lang="en-IN" dirty="0" err="1"/>
              <a:t>android:layout_width</a:t>
            </a:r>
            <a:r>
              <a:rPr lang="en-IN" dirty="0"/>
              <a:t>="</a:t>
            </a:r>
            <a:r>
              <a:rPr lang="en-IN" dirty="0" err="1"/>
              <a:t>match_parent</a:t>
            </a:r>
            <a:r>
              <a:rPr lang="en-IN" dirty="0"/>
              <a:t>"</a:t>
            </a:r>
          </a:p>
          <a:p>
            <a:pPr marL="0" indent="0">
              <a:buNone/>
            </a:pPr>
            <a:r>
              <a:rPr lang="en-IN" dirty="0"/>
              <a:t>    </a:t>
            </a:r>
            <a:r>
              <a:rPr lang="en-IN" dirty="0" err="1"/>
              <a:t>android:layout_height</a:t>
            </a:r>
            <a:r>
              <a:rPr lang="en-IN" dirty="0"/>
              <a:t>="</a:t>
            </a:r>
            <a:r>
              <a:rPr lang="en-IN" dirty="0" err="1"/>
              <a:t>match_parent</a:t>
            </a:r>
            <a:r>
              <a:rPr lang="en-IN" dirty="0"/>
              <a:t>" &gt;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&lt;</a:t>
            </a:r>
            <a:r>
              <a:rPr lang="en-IN" dirty="0" err="1"/>
              <a:t>TextView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</a:t>
            </a:r>
            <a:r>
              <a:rPr lang="en-IN" dirty="0" err="1"/>
              <a:t>android:layout_width</a:t>
            </a:r>
            <a:r>
              <a:rPr lang="en-IN" dirty="0"/>
              <a:t>="</a:t>
            </a:r>
            <a:r>
              <a:rPr lang="en-IN" dirty="0" err="1"/>
              <a:t>wrap_content</a:t>
            </a:r>
            <a:r>
              <a:rPr lang="en-IN" dirty="0"/>
              <a:t>"</a:t>
            </a:r>
          </a:p>
          <a:p>
            <a:pPr marL="0" indent="0">
              <a:buNone/>
            </a:pPr>
            <a:r>
              <a:rPr lang="en-IN" dirty="0"/>
              <a:t>        </a:t>
            </a:r>
            <a:r>
              <a:rPr lang="en-IN" dirty="0" err="1"/>
              <a:t>android:layout_height</a:t>
            </a:r>
            <a:r>
              <a:rPr lang="en-IN" dirty="0"/>
              <a:t>="</a:t>
            </a:r>
            <a:r>
              <a:rPr lang="en-IN" dirty="0" err="1"/>
              <a:t>wrap_content</a:t>
            </a:r>
            <a:r>
              <a:rPr lang="en-IN" dirty="0"/>
              <a:t>"</a:t>
            </a:r>
          </a:p>
          <a:p>
            <a:pPr marL="0" indent="0">
              <a:buNone/>
            </a:pPr>
            <a:r>
              <a:rPr lang="en-IN" dirty="0"/>
              <a:t>        </a:t>
            </a:r>
            <a:r>
              <a:rPr lang="en-IN" dirty="0" err="1"/>
              <a:t>android:text</a:t>
            </a:r>
            <a:r>
              <a:rPr lang="en-IN" dirty="0"/>
              <a:t>="@string/</a:t>
            </a:r>
            <a:r>
              <a:rPr lang="en-IN" dirty="0" err="1"/>
              <a:t>hello_world</a:t>
            </a:r>
            <a:r>
              <a:rPr lang="en-IN" dirty="0"/>
              <a:t>" </a:t>
            </a:r>
            <a:r>
              <a:rPr lang="en-IN" dirty="0" smtClean="0"/>
              <a:t>/&gt;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&lt;/</a:t>
            </a:r>
            <a:r>
              <a:rPr lang="en-IN" dirty="0" err="1" smtClean="0"/>
              <a:t>LinearLayout</a:t>
            </a:r>
            <a:r>
              <a:rPr lang="en-IN" dirty="0"/>
              <a:t>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637" y="1862137"/>
            <a:ext cx="2849563" cy="47038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AFB3-E5B9-4972-A667-06FFD2039D4A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65101"/>
            <a:ext cx="10018713" cy="901700"/>
          </a:xfrm>
        </p:spPr>
        <p:txBody>
          <a:bodyPr/>
          <a:lstStyle/>
          <a:p>
            <a:r>
              <a:rPr lang="en-IN" dirty="0" smtClean="0"/>
              <a:t>Executing the developed App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57301"/>
            <a:ext cx="10018713" cy="1854199"/>
          </a:xfrm>
        </p:spPr>
        <p:txBody>
          <a:bodyPr/>
          <a:lstStyle/>
          <a:p>
            <a:r>
              <a:rPr lang="en-IN" dirty="0" smtClean="0"/>
              <a:t>The developed app can be done in two ways:</a:t>
            </a:r>
          </a:p>
          <a:p>
            <a:pPr lvl="1"/>
            <a:r>
              <a:rPr lang="en-IN" dirty="0" smtClean="0"/>
              <a:t>In a real phone</a:t>
            </a:r>
          </a:p>
          <a:p>
            <a:pPr lvl="1"/>
            <a:r>
              <a:rPr lang="en-IN" dirty="0" smtClean="0"/>
              <a:t>Virtual Device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918" y="2044699"/>
            <a:ext cx="6692682" cy="459149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E648-091B-4408-9D1F-265B129EE35C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1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09" y="165100"/>
            <a:ext cx="10018713" cy="1752599"/>
          </a:xfrm>
        </p:spPr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309" y="1473200"/>
            <a:ext cx="10018713" cy="4991099"/>
          </a:xfrm>
        </p:spPr>
        <p:txBody>
          <a:bodyPr>
            <a:normAutofit/>
          </a:bodyPr>
          <a:lstStyle/>
          <a:p>
            <a:r>
              <a:rPr lang="en-IN" dirty="0"/>
              <a:t>The world's </a:t>
            </a:r>
            <a:r>
              <a:rPr lang="en-IN" b="1" dirty="0"/>
              <a:t>most popular mobile </a:t>
            </a:r>
            <a:r>
              <a:rPr lang="en-IN" b="1" dirty="0" smtClean="0"/>
              <a:t>OS</a:t>
            </a:r>
          </a:p>
          <a:p>
            <a:r>
              <a:rPr lang="en-IN" dirty="0" smtClean="0"/>
              <a:t>Based on </a:t>
            </a:r>
            <a:r>
              <a:rPr lang="en-IN" b="1" dirty="0" smtClean="0"/>
              <a:t>Linux</a:t>
            </a:r>
            <a:r>
              <a:rPr lang="en-IN" dirty="0" smtClean="0"/>
              <a:t> Kernel</a:t>
            </a:r>
          </a:p>
          <a:p>
            <a:r>
              <a:rPr lang="en-IN" dirty="0"/>
              <a:t>Android powers more than </a:t>
            </a:r>
            <a:r>
              <a:rPr lang="en-IN" b="1" dirty="0"/>
              <a:t>a billion phones </a:t>
            </a:r>
            <a:r>
              <a:rPr lang="en-IN" dirty="0"/>
              <a:t>and tablets around the </a:t>
            </a:r>
            <a:r>
              <a:rPr lang="en-IN" dirty="0" smtClean="0"/>
              <a:t>world</a:t>
            </a:r>
          </a:p>
          <a:p>
            <a:r>
              <a:rPr lang="en-IN" dirty="0" smtClean="0"/>
              <a:t>Open Source and Powered by </a:t>
            </a:r>
            <a:r>
              <a:rPr lang="en-IN" b="1" dirty="0" smtClean="0"/>
              <a:t>Google</a:t>
            </a:r>
          </a:p>
          <a:p>
            <a:r>
              <a:rPr lang="en-IN" b="1" dirty="0"/>
              <a:t>48 billion apps </a:t>
            </a:r>
            <a:r>
              <a:rPr lang="en-IN" dirty="0"/>
              <a:t>have been installed from the </a:t>
            </a:r>
            <a:r>
              <a:rPr lang="en-IN" b="1" dirty="0"/>
              <a:t>Google Play </a:t>
            </a:r>
            <a:r>
              <a:rPr lang="en-IN" b="1" dirty="0" smtClean="0"/>
              <a:t>store</a:t>
            </a:r>
          </a:p>
          <a:p>
            <a:r>
              <a:rPr lang="en-IN" dirty="0" smtClean="0"/>
              <a:t>Source Code readily available for latest versions</a:t>
            </a:r>
          </a:p>
          <a:p>
            <a:r>
              <a:rPr lang="en-IN" dirty="0" smtClean="0"/>
              <a:t>Based on Java (Uses </a:t>
            </a:r>
            <a:r>
              <a:rPr lang="en-IN" dirty="0" err="1" smtClean="0"/>
              <a:t>Dalvik</a:t>
            </a:r>
            <a:r>
              <a:rPr lang="en-IN" dirty="0" smtClean="0"/>
              <a:t>, not JVM)</a:t>
            </a:r>
          </a:p>
          <a:p>
            <a:r>
              <a:rPr lang="en-IN" dirty="0" smtClean="0"/>
              <a:t>Latest version – </a:t>
            </a:r>
            <a:r>
              <a:rPr lang="en-IN" b="1" dirty="0" smtClean="0"/>
              <a:t>4.4</a:t>
            </a:r>
            <a:r>
              <a:rPr lang="en-IN" dirty="0" smtClean="0"/>
              <a:t> (</a:t>
            </a:r>
            <a:r>
              <a:rPr lang="en-IN" b="1" dirty="0" err="1" smtClean="0"/>
              <a:t>KitKat</a:t>
            </a:r>
            <a:r>
              <a:rPr lang="en-IN" dirty="0" smtClean="0"/>
              <a:t>)</a:t>
            </a:r>
          </a:p>
          <a:p>
            <a:r>
              <a:rPr lang="en-IN" dirty="0" smtClean="0"/>
              <a:t>First android device – </a:t>
            </a:r>
            <a:r>
              <a:rPr lang="en-IN" b="1" dirty="0" smtClean="0"/>
              <a:t>HTC Dream</a:t>
            </a:r>
            <a:endParaRPr lang="en-IN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5EFC-8ACB-417D-80FC-DDBF04C5C274}" type="datetime1">
              <a:rPr lang="en-IN" smtClean="0"/>
              <a:t>30-01-2016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14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39700"/>
            <a:ext cx="10018713" cy="812799"/>
          </a:xfrm>
        </p:spPr>
        <p:txBody>
          <a:bodyPr>
            <a:normAutofit/>
          </a:bodyPr>
          <a:lstStyle/>
          <a:p>
            <a:r>
              <a:rPr lang="en-IN" dirty="0" smtClean="0"/>
              <a:t>Emulator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317" y="952499"/>
            <a:ext cx="6275390" cy="1981201"/>
          </a:xfrm>
        </p:spPr>
        <p:txBody>
          <a:bodyPr/>
          <a:lstStyle/>
          <a:p>
            <a:r>
              <a:rPr lang="en-IN" dirty="0" smtClean="0"/>
              <a:t>It is a virtual Android device inside your PC!</a:t>
            </a:r>
          </a:p>
          <a:p>
            <a:r>
              <a:rPr lang="en-IN" dirty="0" smtClean="0"/>
              <a:t>Let’s you develop and test your android apps</a:t>
            </a:r>
          </a:p>
          <a:p>
            <a:r>
              <a:rPr lang="en-IN" dirty="0" smtClean="0"/>
              <a:t>It is a complete mobile phone with all the buttons and controls available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097" y="546099"/>
            <a:ext cx="3590925" cy="610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504" y="2968622"/>
            <a:ext cx="5156203" cy="368300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6D0B-2A06-499D-8284-696219B43FD1}" type="datetime1">
              <a:rPr lang="en-IN" smtClean="0"/>
              <a:t>30-01-2016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68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333499"/>
          </a:xfrm>
        </p:spPr>
        <p:txBody>
          <a:bodyPr/>
          <a:lstStyle/>
          <a:p>
            <a:r>
              <a:rPr lang="en-IN" smtClean="0"/>
              <a:t>The Output in AVD!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7732" y="1562099"/>
            <a:ext cx="3111870" cy="529100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9604-858D-45EA-818F-FA7F07C2CD4E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 smtClean="0"/>
              <a:t>Dr.T.Abirami</a:t>
            </a:r>
            <a:r>
              <a:rPr lang="en-IN" dirty="0" smtClean="0"/>
              <a:t>/AP(SRG)/IT 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1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5740"/>
            <a:ext cx="10018713" cy="6275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u="sng" dirty="0" smtClean="0"/>
              <a:t>Syntax</a:t>
            </a:r>
          </a:p>
          <a:p>
            <a:pPr marL="0" indent="0">
              <a:buNone/>
            </a:pPr>
            <a:r>
              <a:rPr lang="en-IN" b="1" u="sng" dirty="0" smtClean="0"/>
              <a:t>Declaration of UI</a:t>
            </a:r>
            <a:endParaRPr lang="en-US" dirty="0"/>
          </a:p>
          <a:p>
            <a:pPr marL="0" indent="0">
              <a:buNone/>
            </a:pPr>
            <a:r>
              <a:rPr lang="en-IN" dirty="0" smtClean="0"/>
              <a:t>Button </a:t>
            </a:r>
            <a:r>
              <a:rPr lang="en-IN" dirty="0" err="1"/>
              <a:t>button</a:t>
            </a:r>
            <a:r>
              <a:rPr lang="en-IN" dirty="0"/>
              <a:t> = (Button) </a:t>
            </a:r>
            <a:r>
              <a:rPr lang="en-IN" dirty="0" err="1"/>
              <a:t>findViewById</a:t>
            </a:r>
            <a:r>
              <a:rPr lang="en-IN" dirty="0"/>
              <a:t>(</a:t>
            </a:r>
            <a:r>
              <a:rPr lang="en-IN" dirty="0" err="1"/>
              <a:t>R.id.button_send</a:t>
            </a:r>
            <a:r>
              <a:rPr lang="en-IN" dirty="0"/>
              <a:t>); </a:t>
            </a:r>
            <a:endParaRPr lang="en-IN" dirty="0" smtClean="0"/>
          </a:p>
          <a:p>
            <a:pPr marL="0" indent="0">
              <a:buNone/>
            </a:pPr>
            <a:r>
              <a:rPr lang="en-IN" b="1" u="sng" dirty="0" smtClean="0"/>
              <a:t>Operation on button</a:t>
            </a:r>
          </a:p>
          <a:p>
            <a:pPr marL="0" indent="0">
              <a:buNone/>
            </a:pPr>
            <a:r>
              <a:rPr lang="en-IN" dirty="0" err="1" smtClean="0"/>
              <a:t>button.setOnClickListener</a:t>
            </a:r>
            <a:endParaRPr lang="en-US" dirty="0"/>
          </a:p>
          <a:p>
            <a:pPr marL="0" lvl="0" indent="0">
              <a:buNone/>
            </a:pPr>
            <a:r>
              <a:rPr lang="en-IN" dirty="0"/>
              <a:t>( new </a:t>
            </a:r>
            <a:r>
              <a:rPr lang="en-IN" dirty="0" err="1"/>
              <a:t>View.OnClickListener</a:t>
            </a:r>
            <a:r>
              <a:rPr lang="en-IN" dirty="0"/>
              <a:t>() 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{ 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public void </a:t>
            </a:r>
            <a:r>
              <a:rPr lang="en-IN" dirty="0" err="1"/>
              <a:t>onClick</a:t>
            </a:r>
            <a:r>
              <a:rPr lang="en-IN" dirty="0"/>
              <a:t>(View v) 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{ // Do something in response to button click 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} 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}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); 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70DE-52D8-4006-A659-D808C947BB32}" type="datetime1">
              <a:rPr lang="en-IN" smtClean="0"/>
              <a:t>30-01-2016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8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880" y="834391"/>
            <a:ext cx="10018713" cy="5574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      </a:t>
            </a:r>
            <a:r>
              <a:rPr lang="en-IN" u="sng" dirty="0" smtClean="0"/>
              <a:t>Input From user</a:t>
            </a:r>
          </a:p>
          <a:p>
            <a:pPr marL="0" indent="0">
              <a:buNone/>
            </a:pPr>
            <a:r>
              <a:rPr lang="en-IN" dirty="0" smtClean="0"/>
              <a:t> 		1. using </a:t>
            </a:r>
            <a:r>
              <a:rPr lang="en-IN" dirty="0" err="1" smtClean="0"/>
              <a:t>setText</a:t>
            </a:r>
            <a:r>
              <a:rPr lang="en-IN" dirty="0" smtClean="0"/>
              <a:t>()</a:t>
            </a:r>
          </a:p>
          <a:p>
            <a:pPr marL="0" indent="0">
              <a:buNone/>
            </a:pPr>
            <a:r>
              <a:rPr lang="en-IN" u="sng" dirty="0" smtClean="0"/>
              <a:t>Ex:</a:t>
            </a:r>
          </a:p>
          <a:p>
            <a:pPr marL="0" indent="0">
              <a:buNone/>
            </a:pPr>
            <a:r>
              <a:rPr lang="en-IN" dirty="0" smtClean="0"/>
              <a:t>			</a:t>
            </a:r>
            <a:r>
              <a:rPr lang="en-IN" dirty="0" err="1" smtClean="0"/>
              <a:t>tt.setText</a:t>
            </a:r>
            <a:r>
              <a:rPr lang="en-IN" dirty="0" smtClean="0"/>
              <a:t>(</a:t>
            </a:r>
            <a:r>
              <a:rPr lang="en-IN" dirty="0" err="1" smtClean="0"/>
              <a:t>Integer.</a:t>
            </a:r>
            <a:r>
              <a:rPr lang="en-IN" i="1" dirty="0" err="1" smtClean="0"/>
              <a:t>toString</a:t>
            </a:r>
            <a:r>
              <a:rPr lang="en-IN" dirty="0" smtClean="0"/>
              <a:t>(z</a:t>
            </a:r>
            <a:r>
              <a:rPr lang="en-IN" dirty="0"/>
              <a:t>));</a:t>
            </a:r>
            <a:endParaRPr lang="en-US" dirty="0"/>
          </a:p>
          <a:p>
            <a:pPr marL="0" indent="0">
              <a:buNone/>
            </a:pPr>
            <a:r>
              <a:rPr lang="en-IN" dirty="0" smtClean="0"/>
              <a:t> 		2.using </a:t>
            </a:r>
            <a:r>
              <a:rPr lang="en-IN" dirty="0" err="1" smtClean="0"/>
              <a:t>getText</a:t>
            </a:r>
            <a:r>
              <a:rPr lang="en-IN" dirty="0" smtClean="0"/>
              <a:t>()</a:t>
            </a:r>
          </a:p>
          <a:p>
            <a:pPr marL="0" indent="0">
              <a:buNone/>
            </a:pPr>
            <a:r>
              <a:rPr lang="en-IN" dirty="0" smtClean="0"/>
              <a:t>      			x=</a:t>
            </a:r>
            <a:r>
              <a:rPr lang="en-IN" dirty="0" err="1" smtClean="0"/>
              <a:t>Integer.</a:t>
            </a:r>
            <a:r>
              <a:rPr lang="en-IN" i="1" dirty="0" err="1" smtClean="0"/>
              <a:t>parseInt</a:t>
            </a:r>
            <a:r>
              <a:rPr lang="en-IN" dirty="0" smtClean="0"/>
              <a:t>(amount1.getText</a:t>
            </a:r>
            <a:r>
              <a:rPr lang="en-IN" dirty="0"/>
              <a:t>().</a:t>
            </a:r>
            <a:r>
              <a:rPr lang="en-IN" dirty="0" err="1"/>
              <a:t>toString</a:t>
            </a:r>
            <a:r>
              <a:rPr lang="en-IN" dirty="0"/>
              <a:t>());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     </a:t>
            </a:r>
            <a:r>
              <a:rPr lang="en-IN" dirty="0" smtClean="0"/>
              <a:t> </a:t>
            </a:r>
            <a:r>
              <a:rPr lang="en-IN" u="sng" dirty="0" smtClean="0"/>
              <a:t>Display the message</a:t>
            </a:r>
            <a:r>
              <a:rPr lang="en-IN" dirty="0" smtClean="0"/>
              <a:t>:</a:t>
            </a:r>
          </a:p>
          <a:p>
            <a:pPr marL="0" indent="0">
              <a:buNone/>
            </a:pPr>
            <a:r>
              <a:rPr lang="en-IN" dirty="0" smtClean="0"/>
              <a:t>             Toast </a:t>
            </a:r>
            <a:r>
              <a:rPr lang="en-IN" dirty="0" err="1"/>
              <a:t>msg</a:t>
            </a:r>
            <a:r>
              <a:rPr lang="en-IN" dirty="0"/>
              <a:t> = </a:t>
            </a:r>
            <a:r>
              <a:rPr lang="en-IN" dirty="0" err="1"/>
              <a:t>Toast.</a:t>
            </a:r>
            <a:r>
              <a:rPr lang="en-IN" i="1" dirty="0" err="1"/>
              <a:t>makeText</a:t>
            </a:r>
            <a:r>
              <a:rPr lang="en-IN" dirty="0"/>
              <a:t>(</a:t>
            </a:r>
            <a:r>
              <a:rPr lang="en-IN" dirty="0" err="1"/>
              <a:t>getBaseContext</a:t>
            </a:r>
            <a:r>
              <a:rPr lang="en-IN" dirty="0"/>
              <a:t>(),"You have clicked </a:t>
            </a:r>
            <a:r>
              <a:rPr lang="en-IN" dirty="0" smtClean="0"/>
              <a:t>Button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1</a:t>
            </a:r>
            <a:r>
              <a:rPr lang="en-IN" dirty="0"/>
              <a:t>", </a:t>
            </a:r>
            <a:r>
              <a:rPr lang="en-IN" dirty="0" smtClean="0"/>
              <a:t> </a:t>
            </a:r>
            <a:r>
              <a:rPr lang="en-IN" dirty="0" err="1"/>
              <a:t>Toast.</a:t>
            </a:r>
            <a:r>
              <a:rPr lang="en-IN" i="1" dirty="0" err="1"/>
              <a:t>LENGTH_LONG</a:t>
            </a:r>
            <a:r>
              <a:rPr lang="en-IN" dirty="0"/>
              <a:t>);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             </a:t>
            </a:r>
            <a:r>
              <a:rPr lang="en-IN" dirty="0" err="1"/>
              <a:t>msg.show</a:t>
            </a:r>
            <a:r>
              <a:rPr lang="en-IN" dirty="0"/>
              <a:t>();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52C3-8214-4E79-9203-5A8C1F495090}" type="datetime1">
              <a:rPr lang="en-IN" smtClean="0"/>
              <a:t>30-01-2016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5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dirty="0" smtClean="0"/>
              <a:t>(Android Market)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One stop for all app collection</a:t>
            </a:r>
          </a:p>
          <a:p>
            <a:r>
              <a:rPr lang="en-IN" dirty="0" smtClean="0"/>
              <a:t>And more like Music</a:t>
            </a:r>
            <a:r>
              <a:rPr lang="en-IN" dirty="0"/>
              <a:t>, </a:t>
            </a:r>
            <a:r>
              <a:rPr lang="en-IN" dirty="0" smtClean="0"/>
              <a:t>Magazines</a:t>
            </a:r>
            <a:r>
              <a:rPr lang="en-IN" dirty="0"/>
              <a:t>, </a:t>
            </a:r>
            <a:r>
              <a:rPr lang="en-IN" dirty="0" smtClean="0"/>
              <a:t>Books</a:t>
            </a:r>
            <a:r>
              <a:rPr lang="en-IN" dirty="0"/>
              <a:t>, </a:t>
            </a:r>
            <a:r>
              <a:rPr lang="en-IN" dirty="0" smtClean="0"/>
              <a:t>Movies</a:t>
            </a:r>
            <a:r>
              <a:rPr lang="en-IN" dirty="0"/>
              <a:t>, and </a:t>
            </a:r>
            <a:r>
              <a:rPr lang="en-IN" dirty="0" smtClean="0"/>
              <a:t>Television programs</a:t>
            </a:r>
          </a:p>
          <a:p>
            <a:r>
              <a:rPr lang="en-IN" dirty="0" smtClean="0"/>
              <a:t>Also buy </a:t>
            </a:r>
            <a:r>
              <a:rPr lang="en-IN" dirty="0"/>
              <a:t>Hardware </a:t>
            </a:r>
            <a:r>
              <a:rPr lang="en-IN" dirty="0" smtClean="0"/>
              <a:t>like </a:t>
            </a:r>
            <a:r>
              <a:rPr lang="en-IN" dirty="0" err="1" smtClean="0"/>
              <a:t>Chromebooks</a:t>
            </a:r>
            <a:r>
              <a:rPr lang="en-IN" dirty="0"/>
              <a:t>, Google Nexus-branded mobile </a:t>
            </a:r>
            <a:r>
              <a:rPr lang="en-IN" dirty="0" smtClean="0"/>
              <a:t>devices and accessories</a:t>
            </a:r>
          </a:p>
          <a:p>
            <a:r>
              <a:rPr lang="en-IN" dirty="0" smtClean="0"/>
              <a:t>50 billion+ downloads in Google Play Store as of June 2013</a:t>
            </a:r>
            <a:endParaRPr lang="en-IN" dirty="0"/>
          </a:p>
        </p:txBody>
      </p:sp>
      <p:pic>
        <p:nvPicPr>
          <p:cNvPr id="1026" name="Picture 2" descr="File:Google Play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896936"/>
            <a:ext cx="53530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F88E-BB83-408D-A5E2-368D19858CE9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29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17500"/>
            <a:ext cx="10018713" cy="1752599"/>
          </a:xfrm>
        </p:spPr>
        <p:txBody>
          <a:bodyPr/>
          <a:lstStyle/>
          <a:p>
            <a:r>
              <a:rPr lang="en-IN" dirty="0" smtClean="0"/>
              <a:t>Publishing your app in Google Play Store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3" cy="3124201"/>
          </a:xfrm>
        </p:spPr>
        <p:txBody>
          <a:bodyPr/>
          <a:lstStyle/>
          <a:p>
            <a:r>
              <a:rPr lang="en-IN" dirty="0" smtClean="0"/>
              <a:t>All you need is a </a:t>
            </a:r>
            <a:r>
              <a:rPr lang="en-IN" b="1" dirty="0" smtClean="0"/>
              <a:t>Google Account + Wallet account activated + </a:t>
            </a:r>
            <a:r>
              <a:rPr lang="en-IN" dirty="0" smtClean="0"/>
              <a:t> </a:t>
            </a:r>
            <a:r>
              <a:rPr lang="en-IN" b="1" dirty="0" smtClean="0"/>
              <a:t>$25  (</a:t>
            </a:r>
            <a:r>
              <a:rPr lang="en-IN" b="1" dirty="0" err="1" smtClean="0"/>
              <a:t>Rs</a:t>
            </a:r>
            <a:r>
              <a:rPr lang="en-IN" b="1" dirty="0" smtClean="0"/>
              <a:t>. ~1600) [One Time FEE] + Some patience</a:t>
            </a:r>
          </a:p>
          <a:p>
            <a:r>
              <a:rPr lang="en-IN" dirty="0" smtClean="0"/>
              <a:t>State your description, add screenshots, add features and </a:t>
            </a:r>
            <a:r>
              <a:rPr lang="en-IN" b="1" dirty="0" smtClean="0"/>
              <a:t>Best Logo</a:t>
            </a:r>
          </a:p>
          <a:p>
            <a:r>
              <a:rPr lang="en-IN" dirty="0" smtClean="0"/>
              <a:t>If you want your apps to be charged, need to setup Merchandise account</a:t>
            </a:r>
          </a:p>
          <a:p>
            <a:r>
              <a:rPr lang="en-IN" dirty="0" smtClean="0"/>
              <a:t>In App-Billing feature available for billing inside your app (</a:t>
            </a:r>
            <a:r>
              <a:rPr lang="en-IN" dirty="0" err="1" smtClean="0"/>
              <a:t>Eg</a:t>
            </a:r>
            <a:r>
              <a:rPr lang="en-IN" dirty="0" smtClean="0"/>
              <a:t>. Buying coins inside games / Unlocking features)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6DD9-8C97-4D06-82EF-61664A241563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38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IN" dirty="0" err="1" smtClean="0"/>
              <a:t>Apk</a:t>
            </a:r>
            <a:r>
              <a:rPr lang="en-IN" dirty="0" smtClean="0"/>
              <a:t> File (Executable Format)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57400"/>
            <a:ext cx="4779965" cy="4267199"/>
          </a:xfrm>
        </p:spPr>
        <p:txBody>
          <a:bodyPr>
            <a:normAutofit/>
          </a:bodyPr>
          <a:lstStyle/>
          <a:p>
            <a:r>
              <a:rPr lang="en-IN" dirty="0" err="1" smtClean="0"/>
              <a:t>Apk</a:t>
            </a:r>
            <a:r>
              <a:rPr lang="en-IN" dirty="0" smtClean="0"/>
              <a:t> is the extension of the executable file for android</a:t>
            </a:r>
          </a:p>
          <a:p>
            <a:r>
              <a:rPr lang="en-IN" dirty="0" smtClean="0"/>
              <a:t>It is similar to ZIP file. </a:t>
            </a:r>
            <a:endParaRPr lang="en-IN" dirty="0"/>
          </a:p>
          <a:p>
            <a:r>
              <a:rPr lang="en-IN" dirty="0" smtClean="0"/>
              <a:t>It contains all files (logos, pics used, compiled java files, manifest, xml)</a:t>
            </a:r>
          </a:p>
          <a:p>
            <a:r>
              <a:rPr lang="en-IN" dirty="0" smtClean="0"/>
              <a:t>Java files are compiled and are .</a:t>
            </a:r>
            <a:r>
              <a:rPr lang="en-IN" dirty="0" err="1" smtClean="0"/>
              <a:t>dex</a:t>
            </a:r>
            <a:r>
              <a:rPr lang="en-IN" dirty="0" smtClean="0"/>
              <a:t> files and so codes are not able to be reverse engineered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71" y="2874961"/>
            <a:ext cx="5964929" cy="173513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E252-2567-4803-B434-BBCE6C2B24B3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09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Exciting day-to-day Apps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Music = </a:t>
            </a:r>
            <a:r>
              <a:rPr lang="en-IN" dirty="0" smtClean="0"/>
              <a:t>Double Twist, Google Play Music</a:t>
            </a:r>
          </a:p>
          <a:p>
            <a:r>
              <a:rPr lang="en-IN" dirty="0" smtClean="0"/>
              <a:t> </a:t>
            </a:r>
            <a:r>
              <a:rPr lang="en-IN" b="1" dirty="0" smtClean="0"/>
              <a:t>Video = </a:t>
            </a:r>
            <a:r>
              <a:rPr lang="en-IN" dirty="0" smtClean="0"/>
              <a:t>MX Player</a:t>
            </a:r>
          </a:p>
          <a:p>
            <a:r>
              <a:rPr lang="en-IN" b="1" dirty="0" smtClean="0"/>
              <a:t>SMS = </a:t>
            </a:r>
            <a:r>
              <a:rPr lang="en-IN" dirty="0" smtClean="0"/>
              <a:t>Go SMS</a:t>
            </a:r>
          </a:p>
          <a:p>
            <a:r>
              <a:rPr lang="en-IN" b="1" dirty="0" smtClean="0"/>
              <a:t>Launcher = </a:t>
            </a:r>
            <a:r>
              <a:rPr lang="en-IN" dirty="0" smtClean="0"/>
              <a:t>Next Launcher   </a:t>
            </a:r>
            <a:endParaRPr lang="en-IN" dirty="0"/>
          </a:p>
        </p:txBody>
      </p:sp>
      <p:pic>
        <p:nvPicPr>
          <p:cNvPr id="2052" name="Picture 4" descr="https://lh6.ggpht.com/wHW97ViPPvr8mLJf5e2_b6lHLjwjg3GVAKW3JyPWqcqv1p_G6PscVVmcR24clPyEfQ=w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2997199"/>
            <a:ext cx="774701" cy="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gpht.com/8TgQiluu48_ti211EJIdKDiF3wJmEIeTiGT913KjLXaamEnTXt-GqWudgG593-4QODM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6" y="2997199"/>
            <a:ext cx="774701" cy="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gpht.com/7jbZtQUat0RktJooXmgBetvqUtK25PvHVw5G2D-zujpoebb4JT09Yu1o0WlpjbaJ0eQ=w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0" y="360680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6.ggpht.com/hfMI3_TCTSDNUcP1yNVR7IMjwDbAZnTjWdmmiWUhe1Ma9TGJ5ApIRJN8-eap58xGa-g=w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9" y="409098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6.ggpht.com/LMaCXwQk2EjVczZbzNDe7u2zoqoqwPBsUIo9LEmkPVZOYzRsg2YibeYx0NVR5_JoCg=w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30" y="4762500"/>
            <a:ext cx="5969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0A37-ADCA-411C-B76C-79BD3889B010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82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793" y="29913"/>
            <a:ext cx="10018713" cy="757487"/>
          </a:xfrm>
        </p:spPr>
        <p:txBody>
          <a:bodyPr/>
          <a:lstStyle/>
          <a:p>
            <a:r>
              <a:rPr lang="en-IN" dirty="0" smtClean="0"/>
              <a:t>Android Life Cycle</a:t>
            </a:r>
            <a:endParaRPr lang="en-IN" dirty="0"/>
          </a:p>
        </p:txBody>
      </p:sp>
      <p:pic>
        <p:nvPicPr>
          <p:cNvPr id="4098" name="Picture 2" descr="http://developer.android.com/images/activity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87400"/>
            <a:ext cx="5880100" cy="597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EF9C-5E4E-4571-96F2-D12E5185BC58}" type="datetime1">
              <a:rPr lang="en-IN" smtClean="0"/>
              <a:t>30-01-2016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3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344" y="165100"/>
            <a:ext cx="10018713" cy="660399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Android – Other streams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54099"/>
            <a:ext cx="5005390" cy="927101"/>
          </a:xfrm>
        </p:spPr>
        <p:txBody>
          <a:bodyPr anchor="t" anchorCtr="0"/>
          <a:lstStyle/>
          <a:p>
            <a:r>
              <a:rPr lang="en-IN" dirty="0" smtClean="0"/>
              <a:t>For </a:t>
            </a:r>
            <a:r>
              <a:rPr lang="en-IN" dirty="0" err="1" smtClean="0"/>
              <a:t>Chem</a:t>
            </a:r>
            <a:r>
              <a:rPr lang="en-IN" dirty="0" smtClean="0"/>
              <a:t> – Chemical Dictionary, Chemistry helper</a:t>
            </a:r>
          </a:p>
          <a:p>
            <a:endParaRPr lang="en-IN" dirty="0"/>
          </a:p>
        </p:txBody>
      </p:sp>
      <p:pic>
        <p:nvPicPr>
          <p:cNvPr id="1026" name="Picture 2" descr="Chemistry Helper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6" y="825499"/>
            <a:ext cx="1744134" cy="26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emical Dictionary - screensh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825499"/>
            <a:ext cx="1569721" cy="26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84310" y="4241799"/>
            <a:ext cx="5005390" cy="9271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For </a:t>
            </a:r>
            <a:r>
              <a:rPr lang="en-IN" dirty="0" err="1" smtClean="0"/>
              <a:t>Mech</a:t>
            </a:r>
            <a:r>
              <a:rPr lang="en-IN" dirty="0" smtClean="0"/>
              <a:t>– Mechanical </a:t>
            </a:r>
            <a:r>
              <a:rPr lang="en-IN" dirty="0"/>
              <a:t>Engineering </a:t>
            </a:r>
            <a:r>
              <a:rPr lang="en-IN" dirty="0" smtClean="0"/>
              <a:t>Toolbox, Mechanical Dictionary</a:t>
            </a:r>
            <a:endParaRPr lang="en-IN" dirty="0"/>
          </a:p>
        </p:txBody>
      </p:sp>
      <p:pic>
        <p:nvPicPr>
          <p:cNvPr id="1030" name="Picture 6" descr="Mechanical Engineering Toolbox - screensh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6" y="3771900"/>
            <a:ext cx="1744134" cy="29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chanical Dictionary - screensh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3771900"/>
            <a:ext cx="1744134" cy="29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F678-9F58-41CB-ACE0-EFD0AC429AD6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211" y="254001"/>
            <a:ext cx="10018713" cy="977900"/>
          </a:xfrm>
        </p:spPr>
        <p:txBody>
          <a:bodyPr/>
          <a:lstStyle/>
          <a:p>
            <a:r>
              <a:rPr lang="en-IN" dirty="0" smtClean="0"/>
              <a:t>Versions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9947"/>
              </p:ext>
            </p:extLst>
          </p:nvPr>
        </p:nvGraphicFramePr>
        <p:xfrm>
          <a:off x="1560511" y="1104904"/>
          <a:ext cx="9767890" cy="4825995"/>
        </p:xfrm>
        <a:graphic>
          <a:graphicData uri="http://schemas.openxmlformats.org/drawingml/2006/table">
            <a:tbl>
              <a:tblPr/>
              <a:tblGrid>
                <a:gridCol w="1953578"/>
                <a:gridCol w="1953578"/>
                <a:gridCol w="1953578"/>
                <a:gridCol w="1953578"/>
                <a:gridCol w="1953578"/>
              </a:tblGrid>
              <a:tr h="459381">
                <a:tc>
                  <a:txBody>
                    <a:bodyPr/>
                    <a:lstStyle/>
                    <a:p>
                      <a:r>
                        <a:rPr lang="en-IN" sz="1800" b="1" dirty="0"/>
                        <a:t>Version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/>
                        <a:t>Code name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/>
                        <a:t>Release date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API level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Distribution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81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/>
                        </a:rPr>
                        <a:t>4.4</a:t>
                      </a:r>
                      <a:endParaRPr lang="en-IN" sz="1600" dirty="0">
                        <a:effectLst/>
                      </a:endParaRP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1" dirty="0" err="1"/>
                        <a:t>KitKat</a:t>
                      </a:r>
                      <a:endParaRPr lang="en-IN" sz="1600" dirty="0"/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October 31, 2013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19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1.1%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9381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/>
                        </a:rPr>
                        <a:t>4.3.x</a:t>
                      </a:r>
                      <a:endParaRPr lang="en-IN" sz="1600" dirty="0">
                        <a:effectLst/>
                      </a:endParaRP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N" sz="1800" b="1" i="1" dirty="0"/>
                        <a:t>Jelly Bean</a:t>
                      </a:r>
                      <a:endParaRPr lang="en-IN" sz="1800" b="1" dirty="0"/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July 24, 2013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18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4.2%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5164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/>
                        </a:rPr>
                        <a:t>4.2.x</a:t>
                      </a:r>
                      <a:endParaRPr lang="en-IN" sz="1600" dirty="0">
                        <a:effectLst/>
                      </a:endParaRP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November 13, 2012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17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12.9%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59381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effectLst/>
                        </a:rPr>
                        <a:t>4.1.x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/>
                        <a:t>July 9, 2012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16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37.4%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5164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effectLst/>
                        </a:rPr>
                        <a:t>4.0.3–4.0.4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1" dirty="0"/>
                        <a:t>Ice Cream Sandwich</a:t>
                      </a:r>
                      <a:endParaRPr lang="en-IN" sz="1800" b="1" dirty="0"/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December 16, 2011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15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18.6%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381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/>
                        </a:rPr>
                        <a:t>3.2</a:t>
                      </a:r>
                      <a:endParaRPr lang="en-IN" sz="1600" dirty="0">
                        <a:effectLst/>
                      </a:endParaRP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1" dirty="0"/>
                        <a:t>Honeycomb</a:t>
                      </a:r>
                      <a:endParaRPr lang="en-IN" sz="1600" dirty="0"/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July 15, 2011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13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0.1%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9381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effectLst/>
                        </a:rPr>
                        <a:t>2.3.3–2.3.7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i="1" dirty="0">
                          <a:solidFill>
                            <a:schemeClr val="tx1"/>
                          </a:solidFill>
                        </a:rPr>
                        <a:t>Gingerbread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February 9, 2011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24.1%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81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/>
                        </a:rPr>
                        <a:t>2.2</a:t>
                      </a:r>
                      <a:endParaRPr lang="en-IN" sz="1600" dirty="0">
                        <a:effectLst/>
                      </a:endParaRP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1" dirty="0" err="1"/>
                        <a:t>Froyo</a:t>
                      </a:r>
                      <a:endParaRPr lang="en-IN" sz="1600" dirty="0"/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May 20, 2010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/>
                        <a:t>8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1.6%</a:t>
                      </a:r>
                    </a:p>
                  </a:txBody>
                  <a:tcPr marL="80108" marR="80108" marT="40054" marB="4005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1CFA-95CF-4001-B1D4-0EB97864524D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23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977900"/>
          </a:xfrm>
        </p:spPr>
        <p:txBody>
          <a:bodyPr/>
          <a:lstStyle/>
          <a:p>
            <a:r>
              <a:rPr lang="en-IN" dirty="0" smtClean="0"/>
              <a:t>Android – Other Streams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977901"/>
            <a:ext cx="4480392" cy="1132253"/>
          </a:xfrm>
        </p:spPr>
        <p:txBody>
          <a:bodyPr anchor="t" anchorCtr="0"/>
          <a:lstStyle/>
          <a:p>
            <a:r>
              <a:rPr lang="en-IN" dirty="0" smtClean="0"/>
              <a:t>For Civil – Civil Calculator, Civil Calculations </a:t>
            </a:r>
            <a:endParaRPr lang="en-IN" dirty="0"/>
          </a:p>
        </p:txBody>
      </p:sp>
      <p:pic>
        <p:nvPicPr>
          <p:cNvPr id="2050" name="Picture 2" descr="Civil Calculator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60" y="763756"/>
            <a:ext cx="1903405" cy="28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vil Engineering Calculations - screensh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757" y="541801"/>
            <a:ext cx="1729496" cy="307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21117" y="4365871"/>
            <a:ext cx="4480392" cy="11322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For Electronics – Electronics Toolkit, Electronics Tutorials</a:t>
            </a:r>
            <a:endParaRPr lang="en-IN" dirty="0"/>
          </a:p>
        </p:txBody>
      </p:sp>
      <p:pic>
        <p:nvPicPr>
          <p:cNvPr id="2056" name="Picture 8" descr="Electronics Toolkit - screensh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03" y="3618863"/>
            <a:ext cx="1927272" cy="321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lectronics Tutorials - screen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23" y="3756023"/>
            <a:ext cx="2049974" cy="30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FBEF-A5FA-4BEE-8153-CAA9E5668BC0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11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14301"/>
            <a:ext cx="10018713" cy="762000"/>
          </a:xfrm>
        </p:spPr>
        <p:txBody>
          <a:bodyPr/>
          <a:lstStyle/>
          <a:p>
            <a:r>
              <a:rPr lang="en-IN" dirty="0" smtClean="0"/>
              <a:t>Apps developed by our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10" y="2314576"/>
            <a:ext cx="3379789" cy="679450"/>
          </a:xfrm>
        </p:spPr>
        <p:txBody>
          <a:bodyPr/>
          <a:lstStyle/>
          <a:p>
            <a:r>
              <a:rPr lang="en-IN" dirty="0" smtClean="0"/>
              <a:t>Explore Erode </a:t>
            </a:r>
            <a:endParaRPr lang="en-IN" dirty="0"/>
          </a:p>
        </p:txBody>
      </p:sp>
      <p:pic>
        <p:nvPicPr>
          <p:cNvPr id="1026" name="Picture 2" descr="https://lh3.ggpht.com/966TRCIObe2spjkpqEB5Kimjijw1XoT2z5buJDc374UPuD1cPsffNk7z32aQ2vDP_Pw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16" y="1835151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14510" y="3863976"/>
            <a:ext cx="3379789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err="1" smtClean="0"/>
              <a:t>iWay</a:t>
            </a:r>
            <a:r>
              <a:rPr lang="en-IN" dirty="0" smtClean="0"/>
              <a:t> SMS Controller</a:t>
            </a:r>
            <a:endParaRPr lang="en-IN" dirty="0"/>
          </a:p>
        </p:txBody>
      </p:sp>
      <p:pic>
        <p:nvPicPr>
          <p:cNvPr id="1028" name="Picture 4" descr="https://lh6.ggpht.com/foho5V2HeXxomnb9SylZGUM7l-_WlxFazJ3XULGITxBDNU2sd_szGnehKwNuEBilPQ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66" y="368617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01810" y="5387976"/>
            <a:ext cx="3379789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KEC GPA &amp; CGPA</a:t>
            </a:r>
            <a:endParaRPr lang="en-IN" dirty="0"/>
          </a:p>
        </p:txBody>
      </p:sp>
      <p:pic>
        <p:nvPicPr>
          <p:cNvPr id="1030" name="Picture 6" descr="https://lh4.ggpht.com/A_XI_QeqtR0s58Isld9nfxNh1t47g-3FsFEf1YO1cFKofZDpl8ISnpFa-fxuoYdCkLY=w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66" y="5175251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5E3C-CFAE-4046-BB29-97C175412F3B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Advanced Info - ROOTING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06601"/>
            <a:ext cx="10018713" cy="4305300"/>
          </a:xfrm>
        </p:spPr>
        <p:txBody>
          <a:bodyPr>
            <a:normAutofit/>
          </a:bodyPr>
          <a:lstStyle/>
          <a:p>
            <a:r>
              <a:rPr lang="en-IN" dirty="0" smtClean="0"/>
              <a:t>To attain “ROOT ACCESS” with android subsystems</a:t>
            </a:r>
          </a:p>
          <a:p>
            <a:r>
              <a:rPr lang="en-IN" dirty="0" smtClean="0"/>
              <a:t>Similar to “</a:t>
            </a:r>
            <a:r>
              <a:rPr lang="en-IN" dirty="0" err="1" smtClean="0"/>
              <a:t>Sudo</a:t>
            </a:r>
            <a:r>
              <a:rPr lang="en-IN" dirty="0" smtClean="0"/>
              <a:t>” actions in </a:t>
            </a:r>
            <a:r>
              <a:rPr lang="en-IN" dirty="0" err="1" smtClean="0"/>
              <a:t>linux</a:t>
            </a:r>
            <a:r>
              <a:rPr lang="en-IN" dirty="0" smtClean="0"/>
              <a:t> environment</a:t>
            </a:r>
          </a:p>
          <a:p>
            <a:r>
              <a:rPr lang="en-IN" dirty="0" smtClean="0"/>
              <a:t>Allows to install, un-install new OS (Like Ubuntu, </a:t>
            </a:r>
            <a:r>
              <a:rPr lang="en-IN" dirty="0" err="1" smtClean="0"/>
              <a:t>FireFox</a:t>
            </a:r>
            <a:r>
              <a:rPr lang="en-IN" dirty="0" smtClean="0"/>
              <a:t> OS)</a:t>
            </a:r>
          </a:p>
          <a:p>
            <a:r>
              <a:rPr lang="en-IN" dirty="0" smtClean="0"/>
              <a:t>Allows to hard-install some apps inside your android phone</a:t>
            </a:r>
          </a:p>
          <a:p>
            <a:r>
              <a:rPr lang="en-IN" dirty="0" smtClean="0"/>
              <a:t>Requires to UNLOCK BOOTLOADER </a:t>
            </a:r>
          </a:p>
          <a:p>
            <a:r>
              <a:rPr lang="en-IN" dirty="0" smtClean="0"/>
              <a:t>May VOID warranty and may sometimes BRICK your phone!!</a:t>
            </a:r>
          </a:p>
          <a:p>
            <a:r>
              <a:rPr lang="en-IN" dirty="0" smtClean="0"/>
              <a:t>Careful handling and guide must be followed!!!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854200" y="5828726"/>
            <a:ext cx="90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chemeClr val="accent4"/>
                </a:solidFill>
              </a:rPr>
              <a:t>BEST CUSTOM ROM for Beginners: </a:t>
            </a:r>
            <a:r>
              <a:rPr lang="en-IN" sz="3200" b="1" dirty="0" err="1" smtClean="0"/>
              <a:t>CyanogenMod</a:t>
            </a:r>
            <a:endParaRPr lang="en-IN" sz="32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BE3F-C226-4661-A198-03EF9046CCE0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0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Using J2ME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2800">
                <a:ea typeface="宋体" pitchFamily="2" charset="-122"/>
              </a:rPr>
              <a:t>Insecure</a:t>
            </a:r>
          </a:p>
          <a:p>
            <a:r>
              <a:rPr lang="en-US" altLang="zh-CN" sz="2800">
                <a:ea typeface="宋体" pitchFamily="2" charset="-122"/>
              </a:rPr>
              <a:t>HTTP request-reply problem </a:t>
            </a:r>
            <a:br>
              <a:rPr lang="en-US" altLang="zh-CN" sz="2800">
                <a:ea typeface="宋体" pitchFamily="2" charset="-122"/>
              </a:rPr>
            </a:br>
            <a:r>
              <a:rPr lang="en-US" altLang="zh-CN" sz="2800">
                <a:ea typeface="宋体" pitchFamily="2" charset="-122"/>
              </a:rPr>
              <a:t>(same as for WAP)</a:t>
            </a:r>
          </a:p>
          <a:p>
            <a:r>
              <a:rPr lang="en-US" altLang="zh-CN" sz="2800">
                <a:ea typeface="宋体" pitchFamily="2" charset="-122"/>
              </a:rPr>
              <a:t>Requires considerable software development</a:t>
            </a:r>
          </a:p>
          <a:p>
            <a:r>
              <a:rPr lang="en-US" altLang="zh-CN" sz="2800">
                <a:ea typeface="宋体" pitchFamily="2" charset="-122"/>
              </a:rPr>
              <a:t>More difficult to deploy</a:t>
            </a:r>
          </a:p>
          <a:p>
            <a:r>
              <a:rPr lang="en-US" altLang="zh-CN" sz="2800">
                <a:ea typeface="宋体" pitchFamily="2" charset="-122"/>
              </a:rPr>
              <a:t>Simple, intuitive, pleasing user interface possible</a:t>
            </a:r>
          </a:p>
          <a:p>
            <a:r>
              <a:rPr lang="en-US" altLang="zh-CN" sz="2800">
                <a:ea typeface="宋体" pitchFamily="2" charset="-122"/>
              </a:rPr>
              <a:t>Very extendable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24EA-5631-4E64-962D-96C25FB3897B}" type="datetime1">
              <a:rPr lang="en-IN" smtClean="0"/>
              <a:t>30-01-2016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75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s.huji.ac.il/%7Essd/J2ME/J2ME/screenShots/Demo/fw_de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10161269" cy="659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D423-A2D8-4FB4-BE86-2FB992E92265}" type="datetime1">
              <a:rPr lang="en-IN" smtClean="0"/>
              <a:t>30-01-2016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0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tooltip="Android (operating system)"/>
              </a:rPr>
              <a:t>Android (operating system)</a:t>
            </a:r>
            <a:endParaRPr lang="en-US" dirty="0"/>
          </a:p>
          <a:p>
            <a:r>
              <a:rPr lang="en-US" dirty="0" err="1">
                <a:hlinkClick r:id="rId3" tooltip="Dalvik (software)"/>
              </a:rPr>
              <a:t>Dalvik</a:t>
            </a:r>
            <a:r>
              <a:rPr lang="en-US" dirty="0">
                <a:hlinkClick r:id="rId3" tooltip="Dalvik (software)"/>
              </a:rPr>
              <a:t> (software)</a:t>
            </a:r>
            <a:endParaRPr lang="en-US" dirty="0"/>
          </a:p>
          <a:p>
            <a:r>
              <a:rPr lang="en-US" dirty="0">
                <a:hlinkClick r:id="rId4" tooltip="Java (programming language)"/>
              </a:rPr>
              <a:t>Java (programming language)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42D0-C7A0-4D40-A3F8-1B9A3F951B82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9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321" y="342901"/>
            <a:ext cx="10018713" cy="765810"/>
          </a:xfrm>
        </p:spPr>
        <p:txBody>
          <a:bodyPr/>
          <a:lstStyle/>
          <a:p>
            <a:r>
              <a:rPr lang="en-US" dirty="0">
                <a:hlinkClick r:id="rId2"/>
              </a:rPr>
              <a:t>what mobile platform should I start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31570"/>
            <a:ext cx="10018713" cy="572642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Windows Mobile </a:t>
            </a:r>
          </a:p>
          <a:p>
            <a:pPr lvl="1"/>
            <a:r>
              <a:rPr lang="en-US" dirty="0"/>
              <a:t>C++ or .NET</a:t>
            </a:r>
          </a:p>
          <a:p>
            <a:pPr lvl="1"/>
            <a:r>
              <a:rPr lang="en-US" dirty="0"/>
              <a:t>free distribution, just like normal applications or through market</a:t>
            </a:r>
          </a:p>
          <a:p>
            <a:pPr lvl="1"/>
            <a:r>
              <a:rPr lang="en-US" dirty="0"/>
              <a:t>You need a Windows PC to develop</a:t>
            </a:r>
          </a:p>
          <a:p>
            <a:pPr lvl="1"/>
            <a:r>
              <a:rPr lang="en-US" dirty="0"/>
              <a:t>proprietary</a:t>
            </a:r>
          </a:p>
          <a:p>
            <a:r>
              <a:rPr lang="en-US" dirty="0"/>
              <a:t>Android 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Open Source</a:t>
            </a:r>
          </a:p>
          <a:p>
            <a:pPr lvl="1"/>
            <a:r>
              <a:rPr lang="en-US" dirty="0"/>
              <a:t>through Android Market ($25 one-time fees) or like normal applications</a:t>
            </a:r>
          </a:p>
          <a:p>
            <a:pPr lvl="1"/>
            <a:r>
              <a:rPr lang="en-US" dirty="0"/>
              <a:t>The platform is completely open source</a:t>
            </a:r>
          </a:p>
          <a:p>
            <a:r>
              <a:rPr lang="en-US" dirty="0"/>
              <a:t>iPhone </a:t>
            </a:r>
          </a:p>
          <a:p>
            <a:pPr lvl="1"/>
            <a:r>
              <a:rPr lang="en-US" dirty="0"/>
              <a:t>Objective-C or Java (Developing iPhone Applications using Java)</a:t>
            </a:r>
          </a:p>
          <a:p>
            <a:pPr lvl="1"/>
            <a:r>
              <a:rPr lang="en-US" dirty="0"/>
              <a:t>through iPhone Market ($99/year fees)</a:t>
            </a:r>
          </a:p>
          <a:p>
            <a:pPr lvl="1"/>
            <a:r>
              <a:rPr lang="en-US" dirty="0"/>
              <a:t>You need Mac (Mac OS) for development</a:t>
            </a:r>
          </a:p>
          <a:p>
            <a:pPr lvl="1"/>
            <a:r>
              <a:rPr lang="en-US" dirty="0"/>
              <a:t>proprietary</a:t>
            </a:r>
          </a:p>
          <a:p>
            <a:r>
              <a:rPr lang="en-US" dirty="0"/>
              <a:t>Java </a:t>
            </a:r>
          </a:p>
          <a:p>
            <a:pPr lvl="1"/>
            <a:r>
              <a:rPr lang="en-US" dirty="0"/>
              <a:t>J2ME or </a:t>
            </a:r>
            <a:r>
              <a:rPr lang="en-US" dirty="0" err="1"/>
              <a:t>JavaFX</a:t>
            </a:r>
            <a:endParaRPr lang="en-US" dirty="0"/>
          </a:p>
          <a:p>
            <a:pPr lvl="1"/>
            <a:r>
              <a:rPr lang="en-US" dirty="0"/>
              <a:t>largely open source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4A9D-802F-40C3-A092-0C855A43E200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62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smtClean="0"/>
              <a:t>Dr.T.Abirami/AP(SRG)/IT </a:t>
            </a:r>
            <a:endParaRPr lang="en-GB" sz="14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Java Family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91440"/>
            <a:ext cx="11226800" cy="681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6537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E27E-B052-420D-87D9-2088B6173BBC}" type="datetime1">
              <a:rPr lang="en-IN" smtClean="0"/>
              <a:t>30-01-2016</a:t>
            </a:fld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3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327027"/>
            <a:ext cx="10018713" cy="1069974"/>
          </a:xfrm>
        </p:spPr>
        <p:txBody>
          <a:bodyPr>
            <a:normAutofit/>
          </a:bodyPr>
          <a:lstStyle/>
          <a:p>
            <a:r>
              <a:rPr lang="en-IN" sz="4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Thank You</a:t>
            </a:r>
            <a:endParaRPr lang="en-IN" sz="48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5753852"/>
            <a:ext cx="10018713" cy="88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Queries?</a:t>
            </a:r>
            <a:endParaRPr lang="en-IN" sz="4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http://www.androidheadlines.com/wp-content/uploads/2010/11/android-world-dom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47" y="1600199"/>
            <a:ext cx="4974435" cy="415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C5BB-C5F6-4B0D-9526-280C16DB4D12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4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81001"/>
            <a:ext cx="10018713" cy="1016000"/>
          </a:xfrm>
        </p:spPr>
        <p:txBody>
          <a:bodyPr/>
          <a:lstStyle/>
          <a:p>
            <a:r>
              <a:rPr lang="en-IN" dirty="0" smtClean="0"/>
              <a:t>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97001"/>
            <a:ext cx="10018713" cy="4394199"/>
          </a:xfrm>
        </p:spPr>
        <p:txBody>
          <a:bodyPr>
            <a:normAutofit lnSpcReduction="10000"/>
          </a:bodyPr>
          <a:lstStyle/>
          <a:p>
            <a:r>
              <a:rPr lang="en-IN" b="1" dirty="0" smtClean="0"/>
              <a:t>Interface</a:t>
            </a:r>
            <a:r>
              <a:rPr lang="en-IN" dirty="0" smtClean="0"/>
              <a:t> – Real time pinching, swiping, scrolling, </a:t>
            </a:r>
            <a:r>
              <a:rPr lang="en-IN" dirty="0" err="1" smtClean="0"/>
              <a:t>et</a:t>
            </a:r>
            <a:r>
              <a:rPr lang="en-IN" b="1" dirty="0" err="1" smtClean="0"/>
              <a:t>c</a:t>
            </a:r>
            <a:endParaRPr lang="en-IN" b="1" dirty="0" smtClean="0"/>
          </a:p>
          <a:p>
            <a:r>
              <a:rPr lang="en-IN" b="1" dirty="0" smtClean="0"/>
              <a:t>Voice Based Features</a:t>
            </a:r>
          </a:p>
          <a:p>
            <a:r>
              <a:rPr lang="en-IN" b="1" dirty="0" smtClean="0"/>
              <a:t>Multi-touch</a:t>
            </a:r>
          </a:p>
          <a:p>
            <a:r>
              <a:rPr lang="en-IN" b="1" dirty="0" smtClean="0"/>
              <a:t>Multitasking</a:t>
            </a:r>
          </a:p>
          <a:p>
            <a:r>
              <a:rPr lang="en-IN" b="1" dirty="0" smtClean="0"/>
              <a:t>Screen Capture</a:t>
            </a:r>
          </a:p>
          <a:p>
            <a:r>
              <a:rPr lang="en-IN" b="1" dirty="0" smtClean="0"/>
              <a:t>Video Calling</a:t>
            </a:r>
          </a:p>
          <a:p>
            <a:r>
              <a:rPr lang="en-IN" b="1" dirty="0" smtClean="0"/>
              <a:t>Accessibility</a:t>
            </a:r>
          </a:p>
          <a:p>
            <a:r>
              <a:rPr lang="en-IN" b="1" dirty="0" smtClean="0"/>
              <a:t>Tethering</a:t>
            </a:r>
          </a:p>
          <a:p>
            <a:r>
              <a:rPr lang="en-IN" b="1" dirty="0" smtClean="0"/>
              <a:t>Lightweight Database (SQLite)</a:t>
            </a:r>
            <a:endParaRPr lang="en-I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E988-F1F0-437A-AFF1-478C05F0BE54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6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Why Android was created?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Software development</a:t>
            </a:r>
          </a:p>
          <a:p>
            <a:r>
              <a:rPr lang="en-IN" dirty="0" smtClean="0"/>
              <a:t>Run on very small electronic devices</a:t>
            </a:r>
          </a:p>
          <a:p>
            <a:r>
              <a:rPr lang="en-IN" dirty="0" smtClean="0"/>
              <a:t>Full phone software stack including applications</a:t>
            </a:r>
          </a:p>
          <a:p>
            <a:r>
              <a:rPr lang="en-IN" dirty="0" smtClean="0"/>
              <a:t>Android is open</a:t>
            </a:r>
          </a:p>
          <a:p>
            <a:r>
              <a:rPr lang="en-IN" dirty="0" smtClean="0"/>
              <a:t>Android is free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63E21-CAD3-4820-B27B-67402A7EE095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77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Why to develop Android Apps?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2666999"/>
            <a:ext cx="10604500" cy="3124201"/>
          </a:xfrm>
        </p:spPr>
        <p:txBody>
          <a:bodyPr/>
          <a:lstStyle/>
          <a:p>
            <a:r>
              <a:rPr lang="en-IN" dirty="0"/>
              <a:t>Biggest Addressable Smartphone </a:t>
            </a:r>
            <a:r>
              <a:rPr lang="en-IN" dirty="0" smtClean="0"/>
              <a:t>market (850 k+ phones activated everyday!!!)</a:t>
            </a:r>
          </a:p>
          <a:p>
            <a:r>
              <a:rPr lang="en-IN" dirty="0"/>
              <a:t>Amazon’s app store is based on </a:t>
            </a:r>
            <a:r>
              <a:rPr lang="en-IN" dirty="0" smtClean="0"/>
              <a:t>Android</a:t>
            </a:r>
          </a:p>
          <a:p>
            <a:r>
              <a:rPr lang="en-IN" dirty="0" smtClean="0"/>
              <a:t>More support and learning materials</a:t>
            </a:r>
          </a:p>
          <a:p>
            <a:r>
              <a:rPr lang="en-IN" dirty="0" smtClean="0"/>
              <a:t>Beautiful UI and lot of features ease the CODING task!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F79-DA6A-4F6B-A7A5-62C6F18F8B28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8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15901"/>
            <a:ext cx="10018713" cy="838199"/>
          </a:xfrm>
        </p:spPr>
        <p:txBody>
          <a:bodyPr/>
          <a:lstStyle/>
          <a:p>
            <a:r>
              <a:rPr lang="en-IN" dirty="0" smtClean="0"/>
              <a:t>Why to spend time to code a lot?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98200"/>
            <a:ext cx="10018713" cy="3810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dirty="0" smtClean="0"/>
              <a:t>Place Ads in your apps</a:t>
            </a:r>
          </a:p>
          <a:p>
            <a:pPr marL="0" indent="0" algn="ctr">
              <a:buNone/>
            </a:pPr>
            <a:r>
              <a:rPr lang="en-IN" sz="2800" dirty="0" smtClean="0"/>
              <a:t> +</a:t>
            </a:r>
          </a:p>
          <a:p>
            <a:pPr marL="0" indent="0" algn="ctr">
              <a:buNone/>
            </a:pPr>
            <a:r>
              <a:rPr lang="en-IN" sz="2800" dirty="0" smtClean="0"/>
              <a:t> Every install of your app OR every Ad Displayed</a:t>
            </a:r>
          </a:p>
          <a:p>
            <a:pPr marL="0" indent="0" algn="ctr">
              <a:buNone/>
            </a:pPr>
            <a:r>
              <a:rPr lang="en-IN" sz="2800" dirty="0" smtClean="0"/>
              <a:t>=</a:t>
            </a:r>
          </a:p>
          <a:p>
            <a:pPr marL="0" indent="0" algn="ctr">
              <a:buNone/>
            </a:pPr>
            <a:r>
              <a:rPr lang="en-IN" sz="2800" dirty="0" smtClean="0"/>
              <a:t> </a:t>
            </a:r>
            <a:r>
              <a:rPr lang="en-IN" sz="2800" b="1" dirty="0" smtClean="0"/>
              <a:t>Earning Real Money!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9769" y="4908201"/>
            <a:ext cx="3887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Some Ad offering sites:</a:t>
            </a:r>
          </a:p>
          <a:p>
            <a:pPr algn="ctr"/>
            <a:r>
              <a:rPr lang="en-IN" sz="2800" dirty="0" err="1" smtClean="0">
                <a:solidFill>
                  <a:schemeClr val="accent3">
                    <a:lumMod val="75000"/>
                  </a:schemeClr>
                </a:solidFill>
              </a:rPr>
              <a:t>AdMob</a:t>
            </a:r>
            <a:endParaRPr lang="en-IN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IN" sz="2800" dirty="0" err="1" smtClean="0">
                <a:solidFill>
                  <a:schemeClr val="accent3">
                    <a:lumMod val="75000"/>
                  </a:schemeClr>
                </a:solidFill>
              </a:rPr>
              <a:t>InMobi</a:t>
            </a:r>
            <a:endParaRPr lang="en-IN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IN" sz="2800" dirty="0" err="1" smtClean="0">
                <a:solidFill>
                  <a:schemeClr val="accent3">
                    <a:lumMod val="75000"/>
                  </a:schemeClr>
                </a:solidFill>
              </a:rPr>
              <a:t>MobFox</a:t>
            </a:r>
            <a:endParaRPr lang="en-IN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8F68-9553-4EAB-809A-0BD4421790F2}" type="datetime1">
              <a:rPr lang="en-IN" smtClean="0"/>
              <a:t>30-01-2016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4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Advertisements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Different types of ads can be placed in your app:</a:t>
            </a:r>
          </a:p>
          <a:p>
            <a:pPr lvl="1"/>
            <a:r>
              <a:rPr lang="en-IN" dirty="0" smtClean="0"/>
              <a:t>Interstitial Ads</a:t>
            </a:r>
          </a:p>
          <a:p>
            <a:pPr lvl="1"/>
            <a:r>
              <a:rPr lang="en-IN" dirty="0" smtClean="0"/>
              <a:t>Banners</a:t>
            </a:r>
          </a:p>
          <a:p>
            <a:pPr lvl="1"/>
            <a:r>
              <a:rPr lang="en-IN" dirty="0" smtClean="0"/>
              <a:t>Notification Ads</a:t>
            </a:r>
          </a:p>
          <a:p>
            <a:pPr lvl="1"/>
            <a:r>
              <a:rPr lang="en-IN" dirty="0" smtClean="0"/>
              <a:t>Smart banners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AC2F-B0F8-4DB1-B248-D80FCFA0B2DF}" type="datetime1">
              <a:rPr lang="en-IN" smtClean="0"/>
              <a:t>30-01-2016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7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14301"/>
            <a:ext cx="10018713" cy="812800"/>
          </a:xfrm>
        </p:spPr>
        <p:txBody>
          <a:bodyPr/>
          <a:lstStyle/>
          <a:p>
            <a:r>
              <a:rPr lang="en-IN" dirty="0" smtClean="0"/>
              <a:t>Architecture of Android OS</a:t>
            </a:r>
            <a:endParaRPr lang="en-IN" dirty="0"/>
          </a:p>
        </p:txBody>
      </p:sp>
      <p:pic>
        <p:nvPicPr>
          <p:cNvPr id="3074" name="Picture 2" descr="File:Android-System-Architecture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34" y="927101"/>
            <a:ext cx="7176661" cy="58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1ECC-E611-42B8-B3C6-50849A526363}" type="datetime1">
              <a:rPr lang="en-IN" smtClean="0"/>
              <a:t>30-01-2016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Dr.T.Abirami/AP(SRG)/IT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7569-26CB-4277-AEF0-D64FEBD98FF8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81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831</TotalTime>
  <Words>1498</Words>
  <Application>Microsoft Office PowerPoint</Application>
  <PresentationFormat>Custom</PresentationFormat>
  <Paragraphs>393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Damask</vt:lpstr>
      <vt:lpstr>Parallax</vt:lpstr>
      <vt:lpstr>The World of  </vt:lpstr>
      <vt:lpstr>Introduction</vt:lpstr>
      <vt:lpstr>Versions</vt:lpstr>
      <vt:lpstr>Features</vt:lpstr>
      <vt:lpstr>Why Android was created?</vt:lpstr>
      <vt:lpstr>Why to develop Android Apps?</vt:lpstr>
      <vt:lpstr>Why to spend time to code a lot?</vt:lpstr>
      <vt:lpstr>Advertisements</vt:lpstr>
      <vt:lpstr>Architecture of Android OS</vt:lpstr>
      <vt:lpstr>Architecture - Kernel</vt:lpstr>
      <vt:lpstr>Architecture - Libraries</vt:lpstr>
      <vt:lpstr>Architecture - Runtime</vt:lpstr>
      <vt:lpstr>Architecture – App Framework</vt:lpstr>
      <vt:lpstr>Developer Tools Available</vt:lpstr>
      <vt:lpstr>Languages needed!</vt:lpstr>
      <vt:lpstr>Breaking a project</vt:lpstr>
      <vt:lpstr>AndroidManifest.xml</vt:lpstr>
      <vt:lpstr>XML Example</vt:lpstr>
      <vt:lpstr>Executing the developed App</vt:lpstr>
      <vt:lpstr>Emulator</vt:lpstr>
      <vt:lpstr>The Output in AVD!</vt:lpstr>
      <vt:lpstr>PowerPoint Presentation</vt:lpstr>
      <vt:lpstr>PowerPoint Presentation</vt:lpstr>
      <vt:lpstr>(Android Market)</vt:lpstr>
      <vt:lpstr>Publishing your app in Google Play Store</vt:lpstr>
      <vt:lpstr>Apk File (Executable Format)</vt:lpstr>
      <vt:lpstr>Some Exciting day-to-day Apps</vt:lpstr>
      <vt:lpstr>Android Life Cycle</vt:lpstr>
      <vt:lpstr>Android – Other streams</vt:lpstr>
      <vt:lpstr>Android – Other Streams</vt:lpstr>
      <vt:lpstr>Apps developed by our students</vt:lpstr>
      <vt:lpstr>Some Advanced Info - ROOTING</vt:lpstr>
      <vt:lpstr>Using J2ME</vt:lpstr>
      <vt:lpstr>PowerPoint Presentation</vt:lpstr>
      <vt:lpstr>Mobile device Tools</vt:lpstr>
      <vt:lpstr>what mobile platform should I start learning?</vt:lpstr>
      <vt:lpstr>Java Family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of  Android</dc:title>
  <dc:creator>Dinesh Prasanth Krishnamoorthy</dc:creator>
  <cp:lastModifiedBy>Abirami</cp:lastModifiedBy>
  <cp:revision>113</cp:revision>
  <dcterms:created xsi:type="dcterms:W3CDTF">2013-12-18T15:32:22Z</dcterms:created>
  <dcterms:modified xsi:type="dcterms:W3CDTF">2016-01-30T13:13:13Z</dcterms:modified>
</cp:coreProperties>
</file>